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5" r:id="rId1"/>
    <p:sldMasterId id="2147483841" r:id="rId2"/>
  </p:sldMasterIdLst>
  <p:notesMasterIdLst>
    <p:notesMasterId r:id="rId53"/>
  </p:notesMasterIdLst>
  <p:handoutMasterIdLst>
    <p:handoutMasterId r:id="rId54"/>
  </p:handoutMasterIdLst>
  <p:sldIdLst>
    <p:sldId id="686" r:id="rId3"/>
    <p:sldId id="748" r:id="rId4"/>
    <p:sldId id="750" r:id="rId5"/>
    <p:sldId id="780" r:id="rId6"/>
    <p:sldId id="797" r:id="rId7"/>
    <p:sldId id="795" r:id="rId8"/>
    <p:sldId id="746" r:id="rId9"/>
    <p:sldId id="771" r:id="rId10"/>
    <p:sldId id="781" r:id="rId11"/>
    <p:sldId id="782" r:id="rId12"/>
    <p:sldId id="756" r:id="rId13"/>
    <p:sldId id="783" r:id="rId14"/>
    <p:sldId id="755" r:id="rId15"/>
    <p:sldId id="757" r:id="rId16"/>
    <p:sldId id="766" r:id="rId17"/>
    <p:sldId id="784" r:id="rId18"/>
    <p:sldId id="765" r:id="rId19"/>
    <p:sldId id="760" r:id="rId20"/>
    <p:sldId id="767" r:id="rId21"/>
    <p:sldId id="761" r:id="rId22"/>
    <p:sldId id="763" r:id="rId23"/>
    <p:sldId id="764" r:id="rId24"/>
    <p:sldId id="786" r:id="rId25"/>
    <p:sldId id="758" r:id="rId26"/>
    <p:sldId id="774" r:id="rId27"/>
    <p:sldId id="769" r:id="rId28"/>
    <p:sldId id="796" r:id="rId29"/>
    <p:sldId id="768" r:id="rId30"/>
    <p:sldId id="775" r:id="rId31"/>
    <p:sldId id="777" r:id="rId32"/>
    <p:sldId id="770" r:id="rId33"/>
    <p:sldId id="779" r:id="rId34"/>
    <p:sldId id="785" r:id="rId35"/>
    <p:sldId id="759" r:id="rId36"/>
    <p:sldId id="776" r:id="rId37"/>
    <p:sldId id="773" r:id="rId38"/>
    <p:sldId id="778" r:id="rId39"/>
    <p:sldId id="789" r:id="rId40"/>
    <p:sldId id="788" r:id="rId41"/>
    <p:sldId id="790" r:id="rId42"/>
    <p:sldId id="791" r:id="rId43"/>
    <p:sldId id="793" r:id="rId44"/>
    <p:sldId id="794" r:id="rId45"/>
    <p:sldId id="798" r:id="rId46"/>
    <p:sldId id="799" r:id="rId47"/>
    <p:sldId id="787" r:id="rId48"/>
    <p:sldId id="800" r:id="rId49"/>
    <p:sldId id="801" r:id="rId50"/>
    <p:sldId id="802" r:id="rId51"/>
    <p:sldId id="678" r:id="rId52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rgbClr val="FF3300"/>
        </a:solidFill>
        <a:latin typeface="Helvetic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76419" autoAdjust="0"/>
  </p:normalViewPr>
  <p:slideViewPr>
    <p:cSldViewPr snapToGrid="0">
      <p:cViewPr varScale="1">
        <p:scale>
          <a:sx n="82" d="100"/>
          <a:sy n="82" d="100"/>
        </p:scale>
        <p:origin x="192" y="328"/>
      </p:cViewPr>
      <p:guideLst/>
    </p:cSldViewPr>
  </p:slideViewPr>
  <p:outlineViewPr>
    <p:cViewPr>
      <p:scale>
        <a:sx n="33" d="100"/>
        <a:sy n="33" d="100"/>
      </p:scale>
      <p:origin x="0" y="-20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FEF6E-B5EA-F543-82F5-1A805BD9F6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72D7E-DA67-3640-9E9C-ECBFCCC4D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61BBB-6A40-3C4B-A07B-DF8398C9D45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87BDB-A29B-3749-88C4-E5BCF5E8B3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CDE46-CF78-464E-AAD3-427E60B564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7C28-1C01-5E44-ACA1-320F55F45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4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0A-4EA2-443A-8A49-0EA0ED6677F1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34B9-B6A2-40E6-BBD8-DE33A2102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35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39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4DEBC-0CD6-AF4A-8A5B-87CED61DE3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639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275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have updated defoe: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supporting the ingestion of new digital collections.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employing new techniques to mitigate OCR errors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integrating geoparsing capabilities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extracting commonalities across digital collections schemas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07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434B9-B6A2-40E6-BBD8-DE33A210209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7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EB08B-7034-4002-96E8-D045EA32DEC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3403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663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0230"/>
            <a:ext cx="6400800" cy="62890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4225" y="9906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4225" y="3200400"/>
            <a:ext cx="4321175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8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0104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2238" y="990600"/>
            <a:ext cx="431958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594225" y="990600"/>
            <a:ext cx="4321175" cy="42672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9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4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314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DCC7-845E-D249-B26E-623025AA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9949-50F6-DD47-9D0E-C9FD54066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14C63-A4D9-4244-948A-928B92D5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0AE7-0C43-0247-B85C-CF41843E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A228-8E2D-6D4D-B2D6-AAD7DB8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151-F6FB-D246-B5CB-5264C8A8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9A18-33FC-2249-B767-56CC6886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4B16D-05D8-0F40-93F4-DAB96274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5693-277C-4E4B-99CC-0A01C96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3741-2C25-254A-9996-D47146C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17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EB16-14C0-534A-9060-28674ACA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7DB7-3C4A-E14F-8358-97B7A178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F1E10-11CB-5F49-8F12-6DC3135A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54EE9-21B0-4B42-99C5-B6D04055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EA0AF-806C-DD41-BD3F-8BD83867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A64B-F671-7D45-9C11-EC506DBB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C85-8628-124A-AA0E-3F69414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753B-7A43-E54D-88E0-62567BFD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1E65E-AFDC-8B42-83F3-F1180CA0A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A369D-C0CC-B447-99DD-F8317C8B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9A64C-271D-954C-B85F-9EF455B1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48848-06F0-9C49-B9EC-CB567B91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195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3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9F0B-C50F-044A-A738-991CA484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5852-8E79-3149-86C5-30A336D6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8107-82C8-084E-BDCD-0BFAC046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84FEA1-E316-B142-89E2-A171A1EB6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770F2-9FB7-EF45-BBF1-55E589EE6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687FE-49A6-F345-A78E-4B0D1596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B5AAD-4911-444F-8AFF-B9E5A91C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CDAA-2426-D045-818D-5CA630D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863E-D589-A144-B07C-AE2E2EAB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B011A-AA02-8442-BFF9-02ECA745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C22B6-E03D-5A4B-AFC7-01CC4652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9A4B8-3D2A-4C4B-917D-C051940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05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658F-3C55-A64F-9366-38F1A3A4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3ADB9-F353-9841-AE3E-DE72F88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AF6-D96D-664C-A25C-818BE684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0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301-9BFC-DE43-AB9F-3A9E5E06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A3FA-153D-9347-B6FA-56BA5465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D5F1-0249-5B40-ABFC-1BA48833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A380-B7D0-F14A-8CFA-97D2E3E4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883A1-1648-3B41-BD18-8E2DAF53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67A-0E85-C84E-9EA7-2FE0D22F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8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CD1-384F-4548-B8C5-7C370696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BD5E-093F-304D-BBCD-AFB81A42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BF615-10EF-9844-8966-B02B6F48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FBBA6-0361-9645-A9B0-EC81B27B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D664-DBB1-604C-BE56-C203EB82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E826B-AEF1-3346-88E4-95BB0794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C01B-5B35-5341-BB6B-3802C204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D12D3-7856-894D-9F39-9C78CAFF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1C67-237F-9A42-8196-546049AB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275C-9078-D04D-828D-7D9A8739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77DF-5CDB-F74B-A833-D3216851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47C85-F1B1-9348-BB6A-6C6779BA4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0CBF-B6C9-E841-ADCF-D772F8D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47A2-1749-BA4C-9DED-60FDEE6A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4927-20C2-2F45-8082-4712D8E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A16A-A98F-684D-804B-E95370E6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88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29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C16FF-5A75-CB4E-87FA-1CF1E77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00" y="146690"/>
            <a:ext cx="4992725" cy="1088986"/>
          </a:xfrm>
          <a:prstGeom prst="rect">
            <a:avLst/>
          </a:prstGeom>
        </p:spPr>
        <p:txBody>
          <a:bodyPr vert="horz" lIns="91440" tIns="46800" rIns="91440" bIns="46800" rtlCol="0" anchor="b" anchorCtr="0">
            <a:normAutofit/>
          </a:bodyPr>
          <a:lstStyle>
            <a:lvl1pPr>
              <a:defRPr sz="2100" b="0">
                <a:solidFill>
                  <a:srgbClr val="CC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6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18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3889-C2FD-184D-8112-E4FB9D919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94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7544" y="1412776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9" name="Picture 8" descr="epcc_logo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931987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uoe_logo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5902325"/>
            <a:ext cx="7858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139952" y="6237312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 spc="-100">
          <a:solidFill>
            <a:srgbClr val="A539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5392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Lucida Grande"/>
        <a:buChar char="-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5333-DB78-3140-AAC6-831A656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A3E8E-A87A-1945-BCF3-1AC0D856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EB691-55D2-1848-8A0C-8E4CE636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CD4A-E57E-D346-AE98-84355B546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1076-54F7-2943-A588-091128C8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53889-C2FD-184D-8112-E4FB9D919F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5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rams.net/" TargetMode="External"/><Relationship Id="rId7" Type="http://schemas.openxmlformats.org/officeDocument/2006/relationships/hyperlink" Target="https://github.com/francesNLP/EB-ontology" TargetMode="External"/><Relationship Id="rId2" Type="http://schemas.openxmlformats.org/officeDocument/2006/relationships/hyperlink" Target="https://francesnlp.github.io/EB-ontology/doc/index-en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perma-id/w3id.org" TargetMode="External"/><Relationship Id="rId5" Type="http://schemas.openxmlformats.org/officeDocument/2006/relationships/hyperlink" Target="https://github.com/dgarijo/Widoco" TargetMode="External"/><Relationship Id="rId4" Type="http://schemas.openxmlformats.org/officeDocument/2006/relationships/hyperlink" Target="https://chowlk.linkeddata.e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stain/jena-fuseki" TargetMode="Externa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entence-transformers/all-mpnet-base-v2" TargetMode="External"/><Relationship Id="rId2" Type="http://schemas.openxmlformats.org/officeDocument/2006/relationships/hyperlink" Target="https://huggingface.co/siebert/sentiment-roberta-large-english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huggingface.co/xlnet-large-cased" TargetMode="External"/><Relationship Id="rId4" Type="http://schemas.openxmlformats.org/officeDocument/2006/relationships/hyperlink" Target="https://github.com/neuspel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defoe-code/defo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D867D4B-DB38-A541-9709-44D95973CB94}"/>
              </a:ext>
            </a:extLst>
          </p:cNvPr>
          <p:cNvSpPr txBox="1">
            <a:spLocks/>
          </p:cNvSpPr>
          <p:nvPr/>
        </p:nvSpPr>
        <p:spPr>
          <a:xfrm>
            <a:off x="4967398" y="2133733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2400" b="1" i="1" dirty="0" err="1">
                <a:latin typeface="+mj-lt"/>
                <a:ea typeface="+mj-ea"/>
                <a:cs typeface="+mj-cs"/>
              </a:rPr>
              <a:t>frances</a:t>
            </a:r>
            <a:r>
              <a:rPr lang="en-GB" sz="2400" b="1" i="1" dirty="0">
                <a:latin typeface="+mj-lt"/>
                <a:ea typeface="+mj-ea"/>
                <a:cs typeface="+mj-cs"/>
              </a:rPr>
              <a:t>: An AI-toolbox to discover automatically insights from Data Foundry collections</a:t>
            </a:r>
            <a:endParaRPr lang="en-US" sz="4000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02DA2B0-7D0D-F041-BDD7-3E721A64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4905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BA19BA6-07CF-2142-B076-F8E6FCC524CE}"/>
              </a:ext>
            </a:extLst>
          </p:cNvPr>
          <p:cNvSpPr txBox="1">
            <a:spLocks/>
          </p:cNvSpPr>
          <p:nvPr/>
        </p:nvSpPr>
        <p:spPr>
          <a:xfrm>
            <a:off x="5118207" y="4013067"/>
            <a:ext cx="4025793" cy="1514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 err="1">
                <a:latin typeface="+mj-lt"/>
                <a:ea typeface="+mj-ea"/>
                <a:cs typeface="+mj-cs"/>
              </a:rPr>
              <a:t>Dr.</a:t>
            </a:r>
            <a:r>
              <a:rPr lang="en-GB" sz="1800" b="1" dirty="0">
                <a:latin typeface="+mj-lt"/>
                <a:ea typeface="+mj-ea"/>
                <a:cs typeface="+mj-cs"/>
              </a:rPr>
              <a:t> Rosa Filgueira, 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Assistant Professor,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Heriot-Watt University,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en-GB" sz="1800" b="1" dirty="0">
                <a:latin typeface="+mj-lt"/>
                <a:ea typeface="+mj-ea"/>
                <a:cs typeface="+mj-cs"/>
              </a:rPr>
              <a:t>Email: </a:t>
            </a:r>
            <a:r>
              <a:rPr lang="en-GB" sz="1800" b="1" dirty="0" err="1">
                <a:latin typeface="+mj-lt"/>
                <a:ea typeface="+mj-ea"/>
                <a:cs typeface="+mj-cs"/>
              </a:rPr>
              <a:t>R.Filgueira@hw.ac.uk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5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50929" y="6153021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32021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7</a:t>
            </a:r>
          </a:p>
        </p:txBody>
      </p:sp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20ADEF3-7387-4447-8DC9-AB68EEA2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4" y="1208871"/>
            <a:ext cx="3991234" cy="492315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5F6BAAE-CDB9-344A-8541-401B037AD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72" y="1208871"/>
            <a:ext cx="3853294" cy="49231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5E2D0A2-CFB5-3A4F-9670-E403BF48EEE1}"/>
              </a:ext>
            </a:extLst>
          </p:cNvPr>
          <p:cNvSpPr/>
          <p:nvPr/>
        </p:nvSpPr>
        <p:spPr>
          <a:xfrm>
            <a:off x="61155" y="1258875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AA841E-9C94-6F44-887D-EA2F9090887A}"/>
              </a:ext>
            </a:extLst>
          </p:cNvPr>
          <p:cNvSpPr/>
          <p:nvPr/>
        </p:nvSpPr>
        <p:spPr>
          <a:xfrm>
            <a:off x="3763064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AC2057-6382-9F41-B2EE-381FD22A66C2}"/>
              </a:ext>
            </a:extLst>
          </p:cNvPr>
          <p:cNvSpPr/>
          <p:nvPr/>
        </p:nvSpPr>
        <p:spPr>
          <a:xfrm>
            <a:off x="4585576" y="1257119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84E5E2-F2E3-4641-A752-68AA34D94F37}"/>
              </a:ext>
            </a:extLst>
          </p:cNvPr>
          <p:cNvSpPr/>
          <p:nvPr/>
        </p:nvSpPr>
        <p:spPr>
          <a:xfrm>
            <a:off x="8037837" y="1326317"/>
            <a:ext cx="650929" cy="66467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F4A8D-BE17-1646-92E8-C44EE4AF7EA3}"/>
              </a:ext>
            </a:extLst>
          </p:cNvPr>
          <p:cNvSpPr/>
          <p:nvPr/>
        </p:nvSpPr>
        <p:spPr>
          <a:xfrm>
            <a:off x="2098089" y="1257119"/>
            <a:ext cx="278970" cy="232475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463FB-0FBC-7A49-94A7-5504224D2D01}"/>
              </a:ext>
            </a:extLst>
          </p:cNvPr>
          <p:cNvSpPr txBox="1"/>
          <p:nvPr/>
        </p:nvSpPr>
        <p:spPr>
          <a:xfrm>
            <a:off x="3775414" y="15571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FBE4B-2CE8-7A40-9A3E-36911FDD0092}"/>
              </a:ext>
            </a:extLst>
          </p:cNvPr>
          <p:cNvSpPr txBox="1"/>
          <p:nvPr/>
        </p:nvSpPr>
        <p:spPr>
          <a:xfrm>
            <a:off x="294742" y="342960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03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5FA3-6172-184E-AB42-EB2028AB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234246"/>
            <a:ext cx="4434185" cy="6894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EB Terms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443ED6-8051-724E-90A3-437441D1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45688"/>
            <a:ext cx="4572000" cy="204893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2DCBA6-9D7D-8C40-AB58-809D830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7" y="2133564"/>
            <a:ext cx="5750625" cy="380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5B6E6-9E7A-3444-92F5-E31792649F6D}"/>
              </a:ext>
            </a:extLst>
          </p:cNvPr>
          <p:cNvSpPr txBox="1"/>
          <p:nvPr/>
        </p:nvSpPr>
        <p:spPr>
          <a:xfrm>
            <a:off x="1221916" y="6254422"/>
            <a:ext cx="640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Term ABACATORES information - Edition 1, 1771, Vol A-B</a:t>
            </a:r>
          </a:p>
        </p:txBody>
      </p:sp>
    </p:spTree>
    <p:extLst>
      <p:ext uri="{BB962C8B-B14F-4D97-AF65-F5344CB8AC3E}">
        <p14:creationId xmlns:p14="http://schemas.microsoft.com/office/powerpoint/2010/main" val="3634362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1.2 Improved defoe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Extraction query 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It extracts the metadata per Edition and Volume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Metadata v.1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Based on METS information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Note: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Supplements have a slightly different metadata information.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82B7-7C54-C049-BEEB-7B47BA1CD3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8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C8F62-58B4-5546-8749-129A2FF7D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4503093" y="129646"/>
            <a:ext cx="4572000" cy="2048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9E1DF9-BCF8-A742-AD7C-D0F5A88B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7" y="371958"/>
            <a:ext cx="4992725" cy="9564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Extract collection Metadata</a:t>
            </a:r>
            <a:br>
              <a:rPr lang="en-US" sz="2800" b="1" dirty="0">
                <a:solidFill>
                  <a:srgbClr val="7030A0"/>
                </a:solidFill>
              </a:rPr>
            </a:b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7EC61-2D11-E94B-856D-E2C85737BCEC}"/>
              </a:ext>
            </a:extLst>
          </p:cNvPr>
          <p:cNvSpPr txBox="1"/>
          <p:nvPr/>
        </p:nvSpPr>
        <p:spPr>
          <a:xfrm>
            <a:off x="1939258" y="6523045"/>
            <a:ext cx="554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Extracted Metadata of some of the  Volumes of Edition 3 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A35B104-85E4-4F44-8715-18622728B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09" y="1968285"/>
            <a:ext cx="6208505" cy="4554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6FAC1-5127-FC4B-9F01-F1F1D0D777DA}"/>
              </a:ext>
            </a:extLst>
          </p:cNvPr>
          <p:cNvSpPr txBox="1"/>
          <p:nvPr/>
        </p:nvSpPr>
        <p:spPr>
          <a:xfrm>
            <a:off x="7733654" y="3228945"/>
            <a:ext cx="1252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more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28312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1064759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1.3.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New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Post-processing python scripts (*)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improve the previous results: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Re-classification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v.1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 and topics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- Join terms split across pages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	We get here: </a:t>
            </a:r>
            <a:r>
              <a:rPr lang="en-US" b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v.2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      (*)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Also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Based on Heuristics --&gt;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Pages Layout &amp; Text &amp; Headers  	different heuristics for different EB editions.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C2A01-2054-DA4E-AE7E-41A96E64900D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8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DF767C1-6167-594C-998B-B8EB4E61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8" y="1571751"/>
            <a:ext cx="6880641" cy="4667644"/>
          </a:xfrm>
          <a:prstGeom prst="rect">
            <a:avLst/>
          </a:prstGeom>
        </p:spPr>
      </p:pic>
      <p:pic>
        <p:nvPicPr>
          <p:cNvPr id="4" name="Picture 2" descr="Knowledge Graphs at a Glance. Incorporate human knowledge into… | by  Giuseppe Futia | Towards Data Science">
            <a:extLst>
              <a:ext uri="{FF2B5EF4-FFF2-40B4-BE49-F238E27FC236}">
                <a16:creationId xmlns:a16="http://schemas.microsoft.com/office/drawing/2014/main" id="{8C60C39E-550F-C64A-A4B3-11DA9CFE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3684633"/>
            <a:ext cx="4324027" cy="28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1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628648" y="547815"/>
            <a:ext cx="3875389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Phase 2: Knowledge Graph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Knowledge Graph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: </a:t>
            </a:r>
            <a:r>
              <a:rPr lang="en-US" sz="1700" u="sng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Incorporate human knowledge into intelligent systems, exploiting a semantic graph perspective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800100" lvl="1" indent="-342900"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1700" u="sng">
              <a:solidFill>
                <a:schemeClr val="tx1"/>
              </a:solidFill>
              <a:latin typeface="+mj-lt"/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0CBB7-A69B-9141-878D-7FEAB40AA832}"/>
              </a:ext>
            </a:extLst>
          </p:cNvPr>
          <p:cNvSpPr/>
          <p:nvPr/>
        </p:nvSpPr>
        <p:spPr>
          <a:xfrm>
            <a:off x="4639964" y="547815"/>
            <a:ext cx="388422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URI: A Universal Resource Identifier</a:t>
            </a:r>
            <a:r>
              <a:rPr lang="en-US" sz="17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defined to be an ASCII string used to identify “things” on the Knowledge Graph</a:t>
            </a:r>
          </a:p>
        </p:txBody>
      </p:sp>
      <p:pic>
        <p:nvPicPr>
          <p:cNvPr id="1028" name="Picture 4" descr="Identity, URIs and the Semantic Web">
            <a:extLst>
              <a:ext uri="{FF2B5EF4-FFF2-40B4-BE49-F238E27FC236}">
                <a16:creationId xmlns:a16="http://schemas.microsoft.com/office/drawing/2014/main" id="{ED2488F6-6201-1D49-9281-49502184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576" y="2421924"/>
            <a:ext cx="3423532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a URI, URL, and URN | by Nehal Khan | Level  Up Coding">
            <a:extLst>
              <a:ext uri="{FF2B5EF4-FFF2-40B4-BE49-F238E27FC236}">
                <a16:creationId xmlns:a16="http://schemas.microsoft.com/office/drawing/2014/main" id="{51BA1F8D-2804-8849-A43C-7007E4EB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898" y="2421924"/>
            <a:ext cx="3785183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5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.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2"/>
              </a:rPr>
              <a:t>Create EB Ontology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 explain (give meaning) how our “things” are related with each other.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order to create and publish the EB-Ontology I used: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3"/>
              </a:rPr>
              <a:t>diagrams.net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create an UML with the EB information (classes, properties, relationships, etc.)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4"/>
              </a:rPr>
              <a:t>Chowlk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: To convert the UML into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an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OWL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5"/>
              </a:rPr>
              <a:t>Widoco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publish and create an enriched and customized documentation of the ontology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6"/>
              </a:rPr>
              <a:t>w3id.org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To configure my permanent Identifier for EB ontology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EB-Ontology 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  <a:hlinkClick r:id="rId7"/>
              </a:rPr>
              <a:t>https://github.com/francesNLP/EB-ontology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416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823FEF-E83C-BE43-889A-4FEC9B49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28" y="0"/>
            <a:ext cx="61413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https://w3id.org/eb</a:t>
            </a:r>
          </a:p>
        </p:txBody>
      </p:sp>
    </p:spTree>
    <p:extLst>
      <p:ext uri="{BB962C8B-B14F-4D97-AF65-F5344CB8AC3E}">
        <p14:creationId xmlns:p14="http://schemas.microsoft.com/office/powerpoint/2010/main" val="366145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00442"/>
            <a:ext cx="8191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2: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Knowledge Graph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Incorporate human knowledge into intelligent systems, exploiting a semantic graph perspective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2. 2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EB Knowledge Graph 1.0: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Populated the post-processed information (extracted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Terms  &amp; Metadata v.2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) into an RDF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triplestore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Apache Jena FUSEKI SPARQL server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- Used this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  <a:hlinkClick r:id="rId2"/>
              </a:rPr>
              <a:t>Fuseki-docker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 image to set up my SPARQL server/end-point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59A45-1048-0145-9A63-C73A5D4549A3}"/>
              </a:ext>
            </a:extLst>
          </p:cNvPr>
          <p:cNvSpPr txBox="1"/>
          <p:nvPr/>
        </p:nvSpPr>
        <p:spPr>
          <a:xfrm>
            <a:off x="476337" y="4676180"/>
            <a:ext cx="8856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NOTE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Each Term, Edition, Page, Volume,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etc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… is a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Resource in our Knowledge Graph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       and has an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URI to identify 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04285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000" b="1" i="1" dirty="0">
                <a:solidFill>
                  <a:srgbClr val="7030A0"/>
                </a:solidFill>
              </a:rPr>
              <a:t>frances*</a:t>
            </a:r>
            <a:r>
              <a:rPr lang="en-US" sz="3000" b="1" dirty="0">
                <a:solidFill>
                  <a:srgbClr val="7030A0"/>
                </a:solidFill>
              </a:rPr>
              <a:t>: New AI-toolbox to discover automatically insights  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476337" y="1245838"/>
            <a:ext cx="819132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New ways to unlock the full value of NLS digital collections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</a:t>
            </a:r>
            <a:endParaRPr lang="en-US" sz="24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1 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N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ew facilities to run more complex text analysis queries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ML/NLP techniques.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Objective 2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Full integration with NLS Data Foundry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Hide the large-scale text mining complexity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the core dataset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7962B-F2B9-4842-8AC0-5780B654CCCB}"/>
              </a:ext>
            </a:extLst>
          </p:cNvPr>
          <p:cNvSpPr txBox="1"/>
          <p:nvPr/>
        </p:nvSpPr>
        <p:spPr>
          <a:xfrm>
            <a:off x="150138" y="6093023"/>
            <a:ext cx="8823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</a:rPr>
              <a:t>(*) Frances Wright </a:t>
            </a:r>
            <a:r>
              <a:rPr lang="en-US" sz="1600" dirty="0">
                <a:solidFill>
                  <a:schemeClr val="tx1"/>
                </a:solidFill>
              </a:rPr>
              <a:t>(September 6, 1795 – December 13, 1852)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82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27976AA-45F2-4B42-BF87-2C1D3ADA2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7" y="710984"/>
            <a:ext cx="8242353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C47A0DE-54BC-304C-9FD3-F6BDDC90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05912"/>
            <a:ext cx="6613824" cy="490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0FA3F-F65D-8B4F-8215-F6FDBD5D9E5D}"/>
              </a:ext>
            </a:extLst>
          </p:cNvPr>
          <p:cNvSpPr txBox="1"/>
          <p:nvPr/>
        </p:nvSpPr>
        <p:spPr>
          <a:xfrm>
            <a:off x="40658" y="6052088"/>
            <a:ext cx="907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ABACISCUS, URI: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/Article/992277653804341_144133901_ABACISCUS_0</a:t>
            </a: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93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2B7DC2E7-2E8B-3F43-9048-186A385B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1021548"/>
            <a:ext cx="7966129" cy="53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F2C80-0258-8645-971A-7F98A3DCFD50}"/>
              </a:ext>
            </a:extLst>
          </p:cNvPr>
          <p:cNvSpPr txBox="1"/>
          <p:nvPr/>
        </p:nvSpPr>
        <p:spPr>
          <a:xfrm>
            <a:off x="728421" y="6380912"/>
            <a:ext cx="728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Edition 1, 1771 – URI: 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https://w3id.org/eb/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/Edition/992277653804341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81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C0D97-6822-8E4C-A55C-7D73983FA2C5}"/>
              </a:ext>
            </a:extLst>
          </p:cNvPr>
          <p:cNvSpPr txBox="1"/>
          <p:nvPr/>
        </p:nvSpPr>
        <p:spPr>
          <a:xfrm>
            <a:off x="0" y="139485"/>
            <a:ext cx="514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EB Knowledge Graph – Querying our KG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EB9A21-D56C-5546-A289-01276D4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1099013"/>
            <a:ext cx="8214102" cy="51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9BEE3-8359-BF44-822E-1A5D746BC5E0}"/>
              </a:ext>
            </a:extLst>
          </p:cNvPr>
          <p:cNvSpPr txBox="1"/>
          <p:nvPr/>
        </p:nvSpPr>
        <p:spPr>
          <a:xfrm>
            <a:off x="282182" y="571186"/>
            <a:ext cx="81488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SPARQL is an </a:t>
            </a:r>
            <a:r>
              <a:rPr lang="en-GB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RDF query language</a:t>
            </a:r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—that is, a semantic query language for databases—able to retrieve </a:t>
            </a:r>
          </a:p>
          <a:p>
            <a:r>
              <a:rPr lang="en-GB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manipulate data stored in Resource Description Framework (RDF) format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5BBC8-0C86-554C-95C6-D9A46937DC6E}"/>
              </a:ext>
            </a:extLst>
          </p:cNvPr>
          <p:cNvSpPr txBox="1"/>
          <p:nvPr/>
        </p:nvSpPr>
        <p:spPr>
          <a:xfrm>
            <a:off x="5609473" y="3028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Fuseki</a:t>
            </a:r>
            <a:r>
              <a:rPr lang="en-US" dirty="0"/>
              <a:t> RDF </a:t>
            </a:r>
            <a:r>
              <a:rPr lang="en-US" dirty="0" err="1"/>
              <a:t>triplestore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3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Deep view on transfer learning with iamge classification pytorch - Purnasai  Gudikandula">
            <a:extLst>
              <a:ext uri="{FF2B5EF4-FFF2-40B4-BE49-F238E27FC236}">
                <a16:creationId xmlns:a16="http://schemas.microsoft.com/office/drawing/2014/main" id="{7573471B-C73B-3348-A0BC-47E6EC5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43" y="1491614"/>
            <a:ext cx="6292312" cy="436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6D3E0-D763-3344-9C88-5D6AE54771F7}"/>
              </a:ext>
            </a:extLst>
          </p:cNvPr>
          <p:cNvSpPr txBox="1"/>
          <p:nvPr/>
        </p:nvSpPr>
        <p:spPr>
          <a:xfrm>
            <a:off x="476337" y="3674259"/>
            <a:ext cx="8191325" cy="2680046"/>
          </a:xfrm>
          <a:prstGeom prst="rect">
            <a:avLst/>
          </a:prstGeom>
          <a:solidFill>
            <a:schemeClr val="accent6">
              <a:lumMod val="40000"/>
              <a:lumOff val="60000"/>
              <a:alpha val="2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3E133-A55F-3448-81C0-A2181E9C90CB}"/>
              </a:ext>
            </a:extLst>
          </p:cNvPr>
          <p:cNvSpPr txBox="1"/>
          <p:nvPr/>
        </p:nvSpPr>
        <p:spPr>
          <a:xfrm>
            <a:off x="1706445" y="6000730"/>
            <a:ext cx="601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We are going to use this approach for applying NLP/ML analysis</a:t>
            </a:r>
          </a:p>
        </p:txBody>
      </p:sp>
    </p:spTree>
    <p:extLst>
      <p:ext uri="{BB962C8B-B14F-4D97-AF65-F5344CB8AC3E}">
        <p14:creationId xmlns:p14="http://schemas.microsoft.com/office/powerpoint/2010/main" val="856803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C4DE6B-EC1A-BC43-BA7F-6B731BFBE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b="-1"/>
          <a:stretch/>
        </p:blipFill>
        <p:spPr>
          <a:xfrm>
            <a:off x="664865" y="2716137"/>
            <a:ext cx="8002797" cy="3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2B446489-EE0A-B249-9391-11F4580C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10" y="1193541"/>
            <a:ext cx="4417017" cy="14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7F672-C1BA-8A41-BCB2-55843B76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5" y="3158461"/>
            <a:ext cx="6865749" cy="2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4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2777C-F772-BA41-9C4C-E78B626C7FB6}"/>
              </a:ext>
            </a:extLst>
          </p:cNvPr>
          <p:cNvSpPr txBox="1"/>
          <p:nvPr/>
        </p:nvSpPr>
        <p:spPr>
          <a:xfrm>
            <a:off x="4341969" y="5313986"/>
            <a:ext cx="2436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 Learning: 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not built the </a:t>
            </a:r>
          </a:p>
          <a:p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model/transformer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9C967C3-D773-1C41-9D51-07E92B54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0" y="2384564"/>
            <a:ext cx="7511058" cy="27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F464F7FB-14C8-6346-BA56-AF20812EA273}"/>
              </a:ext>
            </a:extLst>
          </p:cNvPr>
          <p:cNvSpPr/>
          <p:nvPr/>
        </p:nvSpPr>
        <p:spPr>
          <a:xfrm>
            <a:off x="3483571" y="5028399"/>
            <a:ext cx="643178" cy="5711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82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750E09-E6C3-044A-B93D-527357354644}"/>
              </a:ext>
            </a:extLst>
          </p:cNvPr>
          <p:cNvSpPr txBox="1"/>
          <p:nvPr/>
        </p:nvSpPr>
        <p:spPr>
          <a:xfrm>
            <a:off x="476337" y="377933"/>
            <a:ext cx="8191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sentiment analyses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Classifying text between positive and negative  	    	- transformer: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siebert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/sentiment-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roberta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-large-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english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topic modelling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Clustering terms into topics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similarity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Comparing text &amp; semantic similarity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spelling checking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Finding misspelling/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ocr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- transformer: 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neuspell</a:t>
            </a:r>
            <a:r>
              <a:rPr lang="en-GB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GB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ElmosclstmChecker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    -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term evolution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	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all-mpnet-base-v2</a:t>
            </a:r>
            <a:endParaRPr lang="en-US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 summarization: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Summarizing the text of a topic term (XLNET)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transformer: 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XLNeT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93880-D7E1-824B-9F6B-FD428F54F3B9}"/>
              </a:ext>
            </a:extLst>
          </p:cNvPr>
          <p:cNvSpPr txBox="1"/>
          <p:nvPr/>
        </p:nvSpPr>
        <p:spPr>
          <a:xfrm>
            <a:off x="1208868" y="6280012"/>
            <a:ext cx="700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Note</a:t>
            </a:r>
            <a:r>
              <a:rPr lang="en-US" i="1" dirty="0">
                <a:solidFill>
                  <a:schemeClr val="tx1"/>
                </a:solidFill>
              </a:rPr>
              <a:t>: Using pre-training models to calculate those analyses </a:t>
            </a:r>
          </a:p>
        </p:txBody>
      </p:sp>
    </p:spTree>
    <p:extLst>
      <p:ext uri="{BB962C8B-B14F-4D97-AF65-F5344CB8AC3E}">
        <p14:creationId xmlns:p14="http://schemas.microsoft.com/office/powerpoint/2010/main" val="2778351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Knowledge Graph 2.0:  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previous info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+ storing the result of applying different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deep learning transformers analyses: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sentiment analyses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Classifying text between positive and negative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topic modelling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Clustering terms into topics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similarity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Comparing text &amp; semantic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spelling checking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Finding misspelling/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ocr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errors and fixing them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           -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 evolution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Checking how a term has changed over the years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	-  summarization: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Summarizing the text of a topic term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FD4A-BD62-C646-8206-B3BEBA1C3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7" y="4629770"/>
            <a:ext cx="8384583" cy="579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7A05C-A0BB-F144-94E5-C6817562AE26}"/>
              </a:ext>
            </a:extLst>
          </p:cNvPr>
          <p:cNvSpPr txBox="1"/>
          <p:nvPr/>
        </p:nvSpPr>
        <p:spPr>
          <a:xfrm>
            <a:off x="476336" y="4145510"/>
            <a:ext cx="4628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Spelling Checking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F31D3C0-6432-744B-A15E-3B967A8F271D}"/>
              </a:ext>
            </a:extLst>
          </p:cNvPr>
          <p:cNvSpPr/>
          <p:nvPr/>
        </p:nvSpPr>
        <p:spPr>
          <a:xfrm>
            <a:off x="4014061" y="5233685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9B94C-0E98-7244-A52D-2F7D4A16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5616416"/>
            <a:ext cx="8384584" cy="4211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D090EA6B-D739-EF41-BD77-4C4849FE4440}"/>
              </a:ext>
            </a:extLst>
          </p:cNvPr>
          <p:cNvSpPr/>
          <p:nvPr/>
        </p:nvSpPr>
        <p:spPr>
          <a:xfrm>
            <a:off x="3998009" y="5998786"/>
            <a:ext cx="247973" cy="340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F1E83-99FC-F243-B079-1D3170594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6" y="6399371"/>
            <a:ext cx="8296258" cy="371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D0B83-A3A6-894F-B4B2-DD7F6CAFAFE3}"/>
              </a:ext>
            </a:extLst>
          </p:cNvPr>
          <p:cNvSpPr txBox="1"/>
          <p:nvPr/>
        </p:nvSpPr>
        <p:spPr>
          <a:xfrm>
            <a:off x="4370801" y="5251425"/>
            <a:ext cx="1762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Cleaned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19BE7-C6C6-C549-A0D1-FE1F2E2B7FC6}"/>
              </a:ext>
            </a:extLst>
          </p:cNvPr>
          <p:cNvSpPr txBox="1"/>
          <p:nvPr/>
        </p:nvSpPr>
        <p:spPr>
          <a:xfrm>
            <a:off x="4366183" y="5986593"/>
            <a:ext cx="189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Compute Difference</a:t>
            </a:r>
          </a:p>
        </p:txBody>
      </p:sp>
    </p:spTree>
    <p:extLst>
      <p:ext uri="{BB962C8B-B14F-4D97-AF65-F5344CB8AC3E}">
        <p14:creationId xmlns:p14="http://schemas.microsoft.com/office/powerpoint/2010/main" val="118005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DA3B2E6C-CDE5-BC4C-8D61-4552DF14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8" y="289160"/>
            <a:ext cx="8517524" cy="816740"/>
          </a:xfrm>
        </p:spPr>
        <p:txBody>
          <a:bodyPr vert="horz" lIns="68580" tIns="34290" rIns="68580" bIns="34290" rtlCol="0" anchor="ctr" anchorCtr="0">
            <a:normAutofit fontScale="90000"/>
          </a:bodyPr>
          <a:lstStyle/>
          <a:p>
            <a:r>
              <a:rPr lang="en-US" sz="3100" b="1" i="1" dirty="0">
                <a:solidFill>
                  <a:srgbClr val="7030A0"/>
                </a:solidFill>
              </a:rPr>
              <a:t>frances</a:t>
            </a:r>
            <a:r>
              <a:rPr lang="en-US" sz="3100" b="1" dirty="0">
                <a:solidFill>
                  <a:srgbClr val="7030A0"/>
                </a:solidFill>
              </a:rPr>
              <a:t>: Providing Automatic ML Analysis</a:t>
            </a:r>
            <a:br>
              <a:rPr lang="en-US" dirty="0"/>
            </a:b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90EC-3009-5147-B584-8931CDB4FFF6}"/>
              </a:ext>
            </a:extLst>
          </p:cNvPr>
          <p:cNvSpPr txBox="1"/>
          <p:nvPr/>
        </p:nvSpPr>
        <p:spPr>
          <a:xfrm>
            <a:off x="313237" y="957985"/>
            <a:ext cx="81913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will provide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a variety of ML/NLP techniques </a:t>
            </a: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complex knowledge without being an expert data scientist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Train and use text embedding models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Employ topic mining, sentiment analysis, text summarization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Build knowledge graph(s) visualizing the results 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Using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Encyclopaedia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Britannica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frances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will allow us automatically to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Group similar articles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Detect how articles have changed across editions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relationships between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Classify articles into different categories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Summarise articles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Analyse the sentiment expressed in an article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24F18-2411-A042-8A8D-34E713AD4FD5}"/>
              </a:ext>
            </a:extLst>
          </p:cNvPr>
          <p:cNvSpPr txBox="1"/>
          <p:nvPr/>
        </p:nvSpPr>
        <p:spPr>
          <a:xfrm>
            <a:off x="650934" y="5984940"/>
            <a:ext cx="6912236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suite of ML functionalities that can be used  to analyse </a:t>
            </a:r>
          </a:p>
          <a:p>
            <a:pPr algn="ctr"/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other Data Foundry collection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490BCF-D29C-2E44-A1A1-ABAF7CD491A3}"/>
              </a:ext>
            </a:extLst>
          </p:cNvPr>
          <p:cNvSpPr/>
          <p:nvPr/>
        </p:nvSpPr>
        <p:spPr>
          <a:xfrm>
            <a:off x="5776583" y="3445398"/>
            <a:ext cx="573776" cy="1864432"/>
          </a:xfrm>
          <a:prstGeom prst="rightBrace">
            <a:avLst>
              <a:gd name="adj1" fmla="val 8333"/>
              <a:gd name="adj2" fmla="val 50805"/>
            </a:avLst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3AC6-A9E4-D84F-840D-0EAC2C8D50D1}"/>
              </a:ext>
            </a:extLst>
          </p:cNvPr>
          <p:cNvSpPr txBox="1"/>
          <p:nvPr/>
        </p:nvSpPr>
        <p:spPr>
          <a:xfrm>
            <a:off x="6544454" y="4009264"/>
            <a:ext cx="2363799" cy="78483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chemeClr val="tx1"/>
                </a:solidFill>
              </a:rPr>
              <a:t>Overview of how the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Encyclopaedia Britannica </a:t>
            </a:r>
          </a:p>
          <a:p>
            <a:r>
              <a:rPr lang="en-GB" sz="1500" i="1" dirty="0">
                <a:solidFill>
                  <a:schemeClr val="tx1"/>
                </a:solidFill>
              </a:rPr>
              <a:t>has changed over time</a:t>
            </a:r>
            <a:endParaRPr lang="en-US" sz="1500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448FE-A3CE-5141-AB78-F4A94DFA5C96}"/>
              </a:ext>
            </a:extLst>
          </p:cNvPr>
          <p:cNvCxnSpPr/>
          <p:nvPr/>
        </p:nvCxnSpPr>
        <p:spPr>
          <a:xfrm>
            <a:off x="3363132" y="5325328"/>
            <a:ext cx="0" cy="659612"/>
          </a:xfrm>
          <a:prstGeom prst="straightConnector1">
            <a:avLst/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19132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3: Augmented Knowledge Graph with Deep Transferring Learning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Two types of “queries” to run against the EB Knowledge Graph 2.0 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Type 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“just” navigate through the KG to get the desired information.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     Example: Given a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 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Edinburgh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), I can get the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Information (e.g., </a:t>
            </a: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Edition Title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Type 2: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from the EB Knowledge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We are going to process further the definitions from the selected terms.</a:t>
            </a:r>
          </a:p>
          <a:p>
            <a:pPr marL="800100" lvl="1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But for doing this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 needed to do some work on defoe first   Phase 4 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DAEA-BBDC-1C42-8AC0-3B0E2335FA62}"/>
              </a:ext>
            </a:extLst>
          </p:cNvPr>
          <p:cNvSpPr/>
          <p:nvPr/>
        </p:nvSpPr>
        <p:spPr>
          <a:xfrm>
            <a:off x="1321224" y="3028948"/>
            <a:ext cx="1323888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255E4-C747-9249-9AE9-29DE3D001E92}"/>
              </a:ext>
            </a:extLst>
          </p:cNvPr>
          <p:cNvSpPr/>
          <p:nvPr/>
        </p:nvSpPr>
        <p:spPr>
          <a:xfrm>
            <a:off x="3859636" y="3028949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8A11D-1341-3E40-96E3-83F306BD99A7}"/>
              </a:ext>
            </a:extLst>
          </p:cNvPr>
          <p:cNvSpPr/>
          <p:nvPr/>
        </p:nvSpPr>
        <p:spPr>
          <a:xfrm>
            <a:off x="6612360" y="3028948"/>
            <a:ext cx="1500100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16A1E2-E1F0-B44F-BAB9-75A86021FB64}"/>
              </a:ext>
            </a:extLst>
          </p:cNvPr>
          <p:cNvCxnSpPr>
            <a:endCxn id="13" idx="2"/>
          </p:cNvCxnSpPr>
          <p:nvPr/>
        </p:nvCxnSpPr>
        <p:spPr>
          <a:xfrm>
            <a:off x="2607011" y="3586160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E46EC8-A709-354F-ADDD-14A8A94C1444}"/>
              </a:ext>
            </a:extLst>
          </p:cNvPr>
          <p:cNvCxnSpPr/>
          <p:nvPr/>
        </p:nvCxnSpPr>
        <p:spPr>
          <a:xfrm>
            <a:off x="5359735" y="3586158"/>
            <a:ext cx="1252625" cy="2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703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  Created a new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KG defoe connector (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based in SPARQL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to  run defoe queries using the EB Knowledge Graph as a source of data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4.2.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defoe queries to be fully configurable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different filtering options, target, lexicon, etc.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9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4.3 defoe text mining queries: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frequency_keysearch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Count number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 times 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and group by years. Several filtering options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term_fulltext_keysearch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terms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term_snippet_keysearch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snippets of definitions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options, including the snippet size. </a:t>
            </a:r>
            <a:endParaRPr lang="en-US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publication_normalization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 the number of documents, pages, words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 year.</a:t>
            </a:r>
            <a:endParaRPr lang="en-US" sz="18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uris_keysearch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Extract 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/>
              </a:rPr>
              <a:t>uris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 of terms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u="sng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geoparser_terms</a:t>
            </a:r>
            <a:r>
              <a:rPr lang="en-US" sz="1800" i="1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Geoparsing the term definition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which appear keywords or </a:t>
            </a:r>
            <a:r>
              <a:rPr lang="en-US" sz="1800" dirty="0" err="1">
                <a:solidFill>
                  <a:prstClr val="black"/>
                </a:solidFill>
                <a:latin typeface="Calibri" panose="020F0502020204030204"/>
              </a:rPr>
              <a:t>keysentences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and group by years. Several filtering options. </a:t>
            </a:r>
            <a:endParaRPr lang="en-US" sz="1800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4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77933"/>
            <a:ext cx="8497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4: Defoe and Knowledge Graph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4.4  Created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new defoe ML/NLP queries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(using also deep learning transformers)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sentiment analysis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sentiment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analyses of selected terms.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topic modelling: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Calculate the topic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      - </a:t>
            </a:r>
            <a:r>
              <a:rPr lang="en-US" i="1" u="sng" dirty="0">
                <a:solidFill>
                  <a:prstClr val="black"/>
                </a:solidFill>
                <a:latin typeface="Calibri" panose="020F0502020204030204"/>
              </a:rPr>
              <a:t>spelling checker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Check the spelling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of selected terms. Filtering options.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968B-ADD9-3F47-A8AF-160808C0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6" b="21641"/>
          <a:stretch/>
        </p:blipFill>
        <p:spPr>
          <a:xfrm>
            <a:off x="3603354" y="4652792"/>
            <a:ext cx="4920713" cy="2205208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B54A140-8C62-C849-AAF7-17739C57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07" y="4864753"/>
            <a:ext cx="2658109" cy="1799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AEE917-D888-E141-91AF-9780DEB3490C}"/>
              </a:ext>
            </a:extLst>
          </p:cNvPr>
          <p:cNvSpPr txBox="1"/>
          <p:nvPr/>
        </p:nvSpPr>
        <p:spPr>
          <a:xfrm>
            <a:off x="2554215" y="4539574"/>
            <a:ext cx="26244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EB Knowledge Graph 2.0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1F44-650F-244D-BCF6-4E94101F1210}"/>
              </a:ext>
            </a:extLst>
          </p:cNvPr>
          <p:cNvSpPr txBox="1"/>
          <p:nvPr/>
        </p:nvSpPr>
        <p:spPr>
          <a:xfrm>
            <a:off x="7121482" y="5749871"/>
            <a:ext cx="1596325" cy="11081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CF8D0-2896-F444-BD0F-A0DBE3B46C1E}"/>
              </a:ext>
            </a:extLst>
          </p:cNvPr>
          <p:cNvSpPr txBox="1"/>
          <p:nvPr/>
        </p:nvSpPr>
        <p:spPr>
          <a:xfrm>
            <a:off x="3699078" y="5576967"/>
            <a:ext cx="113653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D450-1BDD-944F-BFB7-2564B0BB2E5C}"/>
              </a:ext>
            </a:extLst>
          </p:cNvPr>
          <p:cNvSpPr txBox="1"/>
          <p:nvPr/>
        </p:nvSpPr>
        <p:spPr>
          <a:xfrm>
            <a:off x="4725376" y="4963743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chemeClr val="tx1"/>
                </a:solidFill>
              </a:rPr>
              <a:t>defoe_KG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BB54-4FE9-1E41-B905-205CF3FB9F7E}"/>
              </a:ext>
            </a:extLst>
          </p:cNvPr>
          <p:cNvSpPr txBox="1"/>
          <p:nvPr/>
        </p:nvSpPr>
        <p:spPr>
          <a:xfrm>
            <a:off x="3699078" y="2732423"/>
            <a:ext cx="1175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(TO-DO)</a:t>
            </a:r>
          </a:p>
        </p:txBody>
      </p:sp>
    </p:spTree>
    <p:extLst>
      <p:ext uri="{BB962C8B-B14F-4D97-AF65-F5344CB8AC3E}">
        <p14:creationId xmlns:p14="http://schemas.microsoft.com/office/powerpoint/2010/main" val="2328950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5: Flask Web-Application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5.1 Web-User Interface: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So,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users DO NOT have to create SPARQL or defoe queries –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web-application does it for them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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Abstractions to SPARQL &amp; DEFOE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The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web-app runs both types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of queries and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visualizes the results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Functionalities: </a:t>
            </a:r>
          </a:p>
          <a:p>
            <a:pPr marL="342900" indent="-342900" defTabSz="6858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Search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Term Similarity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Topic Modelling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Spelling Checker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Defoe queries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EB Details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- Knowledge Graph Resources Visualizations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5.2 Flask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+ JavaScript + HTML + CSS + Web-services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Plotly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66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393431"/>
            <a:ext cx="81913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Summary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EB ALTO &amp; METS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+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 Extracted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(v.1)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and metadata (v.1)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postprocessing scripts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2.1 Final set of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2.2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ontology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Terms &amp; Metadata (v.2) + EB ontology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1.0 + Transformers 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 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defoe_KG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+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configurable defoe queries  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2.0 + defoe_KG + defoe queries (text mining/ NLP)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EB Knowledge Graph Queries: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8.1 Type 1: SPARQL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Extracting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8.2 Type 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sym typeface="Wingdings" pitchFamily="2" charset="2"/>
              </a:rPr>
              <a:t>Processing the EB KG data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Flask-web app: User-Interaction with the EB KG</a:t>
            </a:r>
          </a:p>
          <a:p>
            <a:pPr lvl="1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9.1 Abstractions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SPARQL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defoe queries &amp; download of results &amp; visualizations 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692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EB52FEA-613B-1C48-A08A-2A8539850D7E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DF756-60D6-DC4F-A939-419E17F903D5}"/>
              </a:ext>
            </a:extLst>
          </p:cNvPr>
          <p:cNvSpPr txBox="1"/>
          <p:nvPr/>
        </p:nvSpPr>
        <p:spPr>
          <a:xfrm>
            <a:off x="3267508" y="6092259"/>
            <a:ext cx="260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FLASK Web-Application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70B4EA-1FF5-A849-98D6-F417130A7716}"/>
              </a:ext>
            </a:extLst>
          </p:cNvPr>
          <p:cNvGrpSpPr/>
          <p:nvPr/>
        </p:nvGrpSpPr>
        <p:grpSpPr>
          <a:xfrm>
            <a:off x="0" y="839154"/>
            <a:ext cx="9144000" cy="5991724"/>
            <a:chOff x="0" y="839154"/>
            <a:chExt cx="9144000" cy="5991724"/>
          </a:xfrm>
        </p:grpSpPr>
        <p:pic>
          <p:nvPicPr>
            <p:cNvPr id="14" name="Picture 13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6411C8BA-65BB-8247-87B3-4C6676F8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154"/>
              <a:ext cx="9144000" cy="5179691"/>
            </a:xfrm>
            <a:prstGeom prst="rect">
              <a:avLst/>
            </a:prstGeom>
          </p:spPr>
        </p:pic>
        <p:pic>
          <p:nvPicPr>
            <p:cNvPr id="16" name="Picture 15" descr="Table&#10;&#10;Description automatically generated">
              <a:extLst>
                <a:ext uri="{FF2B5EF4-FFF2-40B4-BE49-F238E27FC236}">
                  <a16:creationId xmlns:a16="http://schemas.microsoft.com/office/drawing/2014/main" id="{29372BE0-D2E0-054E-A15C-01823581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774" y="3009309"/>
              <a:ext cx="7775785" cy="3821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669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656C84C-627A-FC4D-8E5D-8FF8B6531ADA}"/>
              </a:ext>
            </a:extLst>
          </p:cNvPr>
          <p:cNvGrpSpPr/>
          <p:nvPr/>
        </p:nvGrpSpPr>
        <p:grpSpPr>
          <a:xfrm>
            <a:off x="0" y="839154"/>
            <a:ext cx="9144000" cy="5991724"/>
            <a:chOff x="0" y="839154"/>
            <a:chExt cx="9144000" cy="5991724"/>
          </a:xfrm>
        </p:grpSpPr>
        <p:pic>
          <p:nvPicPr>
            <p:cNvPr id="14" name="Picture 13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CFDACD2A-4416-8B4A-BD9C-6CFCFE1D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9154"/>
              <a:ext cx="9144000" cy="5179691"/>
            </a:xfrm>
            <a:prstGeom prst="rect">
              <a:avLst/>
            </a:prstGeom>
          </p:spPr>
        </p:pic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497EB974-A2A9-C04B-AAC2-804F28BE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774" y="3009309"/>
              <a:ext cx="7775785" cy="38215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FA6EFB-3EBF-FB4A-BEE4-2D92BEEA3387}"/>
              </a:ext>
            </a:extLst>
          </p:cNvPr>
          <p:cNvSpPr txBox="1"/>
          <p:nvPr/>
        </p:nvSpPr>
        <p:spPr>
          <a:xfrm>
            <a:off x="44920" y="591198"/>
            <a:ext cx="6510863" cy="523220"/>
          </a:xfrm>
          <a:prstGeom prst="rect">
            <a:avLst/>
          </a:prstGeom>
          <a:solidFill>
            <a:schemeClr val="accent2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1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F0AA4-5ADC-E442-9138-5C57BEFB4460}"/>
              </a:ext>
            </a:extLst>
          </p:cNvPr>
          <p:cNvSpPr txBox="1"/>
          <p:nvPr/>
        </p:nvSpPr>
        <p:spPr>
          <a:xfrm>
            <a:off x="6555782" y="591198"/>
            <a:ext cx="1487837" cy="523220"/>
          </a:xfrm>
          <a:prstGeom prst="rect">
            <a:avLst/>
          </a:prstGeom>
          <a:solidFill>
            <a:schemeClr val="accent6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Type 2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56E6E-6395-CA44-A37B-B3226D350151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C5B1C-4BB5-314B-8A31-FFA81C1CB634}"/>
              </a:ext>
            </a:extLst>
          </p:cNvPr>
          <p:cNvSpPr txBox="1"/>
          <p:nvPr/>
        </p:nvSpPr>
        <p:spPr>
          <a:xfrm>
            <a:off x="367425" y="6115289"/>
            <a:ext cx="8542723" cy="600164"/>
          </a:xfrm>
          <a:prstGeom prst="rect">
            <a:avLst/>
          </a:prstGeom>
          <a:solidFill>
            <a:srgbClr val="00B0F0">
              <a:alpha val="1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Note: Two types of EB-KG queries</a:t>
            </a:r>
          </a:p>
          <a:p>
            <a:r>
              <a:rPr lang="en-US" sz="1100" dirty="0">
                <a:solidFill>
                  <a:schemeClr val="tx1"/>
                </a:solidFill>
              </a:rPr>
              <a:t> - </a:t>
            </a:r>
            <a:r>
              <a:rPr lang="en-US" sz="1100" b="1" dirty="0">
                <a:solidFill>
                  <a:schemeClr val="tx1"/>
                </a:solidFill>
              </a:rPr>
              <a:t>Type 1</a:t>
            </a:r>
            <a:r>
              <a:rPr lang="en-US" sz="1100" dirty="0">
                <a:solidFill>
                  <a:schemeClr val="tx1"/>
                </a:solidFill>
              </a:rPr>
              <a:t>: Extracting information from EB-KG – Navigating across the KG – </a:t>
            </a:r>
            <a:r>
              <a:rPr lang="en-US" sz="1100" b="1" dirty="0">
                <a:solidFill>
                  <a:schemeClr val="tx1"/>
                </a:solidFill>
              </a:rPr>
              <a:t>SPARQL queries </a:t>
            </a:r>
          </a:p>
          <a:p>
            <a:r>
              <a:rPr lang="en-US" sz="1100" dirty="0">
                <a:solidFill>
                  <a:schemeClr val="tx1"/>
                </a:solidFill>
              </a:rPr>
              <a:t>-  </a:t>
            </a:r>
            <a:r>
              <a:rPr lang="en-US" sz="1100" b="1" dirty="0">
                <a:solidFill>
                  <a:schemeClr val="tx1"/>
                </a:solidFill>
              </a:rPr>
              <a:t>Type 2:</a:t>
            </a:r>
            <a:r>
              <a:rPr lang="en-US" sz="1100" dirty="0">
                <a:solidFill>
                  <a:schemeClr val="tx1"/>
                </a:solidFill>
              </a:rPr>
              <a:t> Processing information from EB-KG  -- Processing in parallel further the Term’s definitions (stored in KG) – </a:t>
            </a:r>
            <a:r>
              <a:rPr lang="en-US" sz="1100" b="1" dirty="0">
                <a:solidFill>
                  <a:schemeClr val="tx1"/>
                </a:solidFill>
              </a:rPr>
              <a:t>DEFOE queries</a:t>
            </a:r>
          </a:p>
        </p:txBody>
      </p:sp>
    </p:spTree>
    <p:extLst>
      <p:ext uri="{BB962C8B-B14F-4D97-AF65-F5344CB8AC3E}">
        <p14:creationId xmlns:p14="http://schemas.microsoft.com/office/powerpoint/2010/main" val="1436171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626702" y="737481"/>
            <a:ext cx="1784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Similarity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8E445D-4CA7-5645-9F6B-7D1E6102D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573437" y="1270861"/>
            <a:ext cx="7988739" cy="52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0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18038CD-677B-D546-AC9B-969FA427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61"/>
          <a:stretch/>
        </p:blipFill>
        <p:spPr>
          <a:xfrm>
            <a:off x="6288190" y="717248"/>
            <a:ext cx="2593973" cy="5423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588936" y="804267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 Modelling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9B3097-CF5D-934B-A70E-009C90035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"/>
          <a:stretch/>
        </p:blipFill>
        <p:spPr>
          <a:xfrm>
            <a:off x="261837" y="1307994"/>
            <a:ext cx="6026353" cy="44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My Journey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Semi-Structured EB  information (ALTO &amp; METS XML files)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Information Extraction  Knowledge Graph   Deep learning Transformers  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Augmented EB-Knowledge Graph with advance AI-methods</a:t>
            </a: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marL="457200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Querying Augment EB Knowledge Graph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: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Extracting information already stored in the EB-Knowledge Graph</a:t>
            </a:r>
          </a:p>
          <a:p>
            <a:pPr marL="914400" lvl="1" indent="-457200" defTabSz="685800" eaLnBrk="1" fontAlgn="auto" hangingPunct="1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Processing information stored in the EB-Knowledge Graph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in parallel  Create new data/results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6085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B4D381F-0DD1-4C49-BE34-8B0E1599A37E}"/>
              </a:ext>
            </a:extLst>
          </p:cNvPr>
          <p:cNvSpPr/>
          <p:nvPr/>
        </p:nvSpPr>
        <p:spPr>
          <a:xfrm>
            <a:off x="4262034" y="3580108"/>
            <a:ext cx="449451" cy="5269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210DEF-E6AA-C449-894D-23767D83D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3"/>
          <a:stretch/>
        </p:blipFill>
        <p:spPr>
          <a:xfrm>
            <a:off x="402956" y="655135"/>
            <a:ext cx="8593161" cy="446416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59E92D7-9688-984B-A2F9-A950CE78D138}"/>
              </a:ext>
            </a:extLst>
          </p:cNvPr>
          <p:cNvSpPr/>
          <p:nvPr/>
        </p:nvSpPr>
        <p:spPr>
          <a:xfrm>
            <a:off x="1751309" y="4719660"/>
            <a:ext cx="333214" cy="399637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F38DB52D-703B-A14B-BC65-30F4293E9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3" y="5119297"/>
            <a:ext cx="8134393" cy="108356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35C539C-9B2D-FA4E-9C77-2A3CB134A8C1}"/>
              </a:ext>
            </a:extLst>
          </p:cNvPr>
          <p:cNvSpPr/>
          <p:nvPr/>
        </p:nvSpPr>
        <p:spPr>
          <a:xfrm>
            <a:off x="1582172" y="3686594"/>
            <a:ext cx="671487" cy="526943"/>
          </a:xfrm>
          <a:prstGeom prst="ellipse">
            <a:avLst/>
          </a:prstGeom>
          <a:solidFill>
            <a:srgbClr val="00B050">
              <a:alpha val="8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64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455DDB8-CFBB-7D4B-B756-79AF1993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" y="997442"/>
            <a:ext cx="8291593" cy="53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0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20C4A6-6ECE-4445-8F06-FB0F0259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29" y="4400826"/>
            <a:ext cx="5315919" cy="220089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019D37-C91E-9C4D-B01F-C27AB4D61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" y="1688974"/>
            <a:ext cx="5946366" cy="272753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8DAC7A-8955-AE48-8A3B-BD51140DC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1" y="23690"/>
            <a:ext cx="9144000" cy="1719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E18D3-13E5-3E48-B90B-6FD093844E5B}"/>
              </a:ext>
            </a:extLst>
          </p:cNvPr>
          <p:cNvSpPr txBox="1"/>
          <p:nvPr/>
        </p:nvSpPr>
        <p:spPr>
          <a:xfrm>
            <a:off x="2389216" y="129131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764432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A05FAC-156F-0242-9229-08F6BE06364F}"/>
              </a:ext>
            </a:extLst>
          </p:cNvPr>
          <p:cNvSpPr txBox="1"/>
          <p:nvPr/>
        </p:nvSpPr>
        <p:spPr>
          <a:xfrm>
            <a:off x="2205820" y="142547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3EDE-7074-2148-80B5-3CD44BD97A6E}"/>
              </a:ext>
            </a:extLst>
          </p:cNvPr>
          <p:cNvSpPr txBox="1"/>
          <p:nvPr/>
        </p:nvSpPr>
        <p:spPr>
          <a:xfrm>
            <a:off x="508540" y="937536"/>
            <a:ext cx="295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 of Resources</a:t>
            </a:r>
          </a:p>
        </p:txBody>
      </p:sp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8D141A60-73D4-4948-A931-6306E1CDD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6" y="1487837"/>
            <a:ext cx="8669226" cy="49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1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4" name="Picture 3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C0F8F928-827E-B84E-A837-D36BF5A86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8"/>
          <a:stretch/>
        </p:blipFill>
        <p:spPr>
          <a:xfrm>
            <a:off x="0" y="1053884"/>
            <a:ext cx="9144000" cy="30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3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AC35CF-30E9-A84D-B23F-19F7A443F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5" y="860377"/>
            <a:ext cx="6012481" cy="5137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546E89-3BB1-9148-93DA-6AC9C03564CF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3D212F-3F1E-1543-BE37-B87527B99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48" y="4461963"/>
            <a:ext cx="5057503" cy="15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61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EB1FE2-8CE9-EF41-A6DC-11C5C1FD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9" y="714743"/>
            <a:ext cx="6870067" cy="4791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DD6EB-769D-E343-BC39-70C8F4BB0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38" y="3177154"/>
            <a:ext cx="4449062" cy="31365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F7DEEC-762D-594C-8539-80148728BA03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1913606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1EB6D7-583D-EB42-8F64-FE98F8826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6" y="676003"/>
            <a:ext cx="8741044" cy="400866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1AF8D4-8ACF-074B-8B05-591E4E189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6" y="4984666"/>
            <a:ext cx="8927024" cy="1197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31EA9A-9D76-B849-B1B1-3FB0419E202F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2132766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EA136-4565-1847-B11D-26CE55DB6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4" y="799793"/>
            <a:ext cx="8585286" cy="3550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D7ACB-86E9-C64F-9804-4FD23C395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r="7751"/>
          <a:stretch/>
        </p:blipFill>
        <p:spPr>
          <a:xfrm>
            <a:off x="4597469" y="868228"/>
            <a:ext cx="4550871" cy="1706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27594-2642-6A49-8C24-01AA997A4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7" b="14707"/>
          <a:stretch/>
        </p:blipFill>
        <p:spPr>
          <a:xfrm>
            <a:off x="4456538" y="2506519"/>
            <a:ext cx="4550871" cy="1819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0B722A-C346-5A47-B47D-6048E5F0D5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0" t="5264" r="36676" b="8923"/>
          <a:stretch/>
        </p:blipFill>
        <p:spPr>
          <a:xfrm>
            <a:off x="1625502" y="4459598"/>
            <a:ext cx="2707512" cy="2284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83DE4A-A61F-954E-AD83-3F40DCE736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79" b="26846"/>
          <a:stretch/>
        </p:blipFill>
        <p:spPr>
          <a:xfrm>
            <a:off x="5404052" y="4350118"/>
            <a:ext cx="3321845" cy="2393568"/>
          </a:xfrm>
          <a:prstGeom prst="rect">
            <a:avLst/>
          </a:prstGeom>
        </p:spPr>
      </p:pic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B44E28D7-A89D-DC45-BA15-C231248E15A1}"/>
              </a:ext>
            </a:extLst>
          </p:cNvPr>
          <p:cNvSpPr/>
          <p:nvPr/>
        </p:nvSpPr>
        <p:spPr>
          <a:xfrm>
            <a:off x="774915" y="4459598"/>
            <a:ext cx="650929" cy="747833"/>
          </a:xfrm>
          <a:prstGeom prst="curv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id="{DAEE902C-0A29-0045-BC3D-905FF6166A1D}"/>
              </a:ext>
            </a:extLst>
          </p:cNvPr>
          <p:cNvSpPr/>
          <p:nvPr/>
        </p:nvSpPr>
        <p:spPr>
          <a:xfrm>
            <a:off x="4597469" y="5377912"/>
            <a:ext cx="594463" cy="356461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84FCE-416F-2C4F-AEEF-FE17E186280F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3000216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997B3A1-1213-D24D-8F3B-F525D3178209}"/>
              </a:ext>
            </a:extLst>
          </p:cNvPr>
          <p:cNvSpPr txBox="1"/>
          <p:nvPr/>
        </p:nvSpPr>
        <p:spPr>
          <a:xfrm>
            <a:off x="1943203" y="64942"/>
            <a:ext cx="525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Interacting with the EB Knowledge Graph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16432A-2A72-1443-916A-D487BC972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8" y="500419"/>
            <a:ext cx="5657727" cy="41162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CA7715-188E-904F-9F2A-453193DBF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2" y="2902092"/>
            <a:ext cx="5017686" cy="39559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774F1A-94EB-BF41-A5B1-76D916669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b="3232"/>
          <a:stretch/>
        </p:blipFill>
        <p:spPr>
          <a:xfrm>
            <a:off x="519795" y="4473168"/>
            <a:ext cx="2511410" cy="2202610"/>
          </a:xfrm>
          <a:prstGeom prst="rect">
            <a:avLst/>
          </a:prstGeom>
        </p:spPr>
      </p:pic>
      <p:sp>
        <p:nvSpPr>
          <p:cNvPr id="24" name="Notched Right Arrow 23">
            <a:extLst>
              <a:ext uri="{FF2B5EF4-FFF2-40B4-BE49-F238E27FC236}">
                <a16:creationId xmlns:a16="http://schemas.microsoft.com/office/drawing/2014/main" id="{EF051803-3ACC-E34D-969C-2BE43B6C3373}"/>
              </a:ext>
            </a:extLst>
          </p:cNvPr>
          <p:cNvSpPr/>
          <p:nvPr/>
        </p:nvSpPr>
        <p:spPr>
          <a:xfrm>
            <a:off x="3169059" y="5396242"/>
            <a:ext cx="594463" cy="356461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85E3C5-E45E-8646-B7BC-B19F31D3BB12}"/>
              </a:ext>
            </a:extLst>
          </p:cNvPr>
          <p:cNvSpPr txBox="1"/>
          <p:nvPr/>
        </p:nvSpPr>
        <p:spPr>
          <a:xfrm>
            <a:off x="7535538" y="660322"/>
            <a:ext cx="1277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2724998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A5963B6-B265-6D43-A3DB-B80B71F06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4" y="3774084"/>
            <a:ext cx="4720921" cy="57025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9288D5BE-86B1-2842-85A5-CD5AE5629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585059"/>
            <a:ext cx="2100315" cy="2843940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00090ACD-59B0-4940-81FC-6A62EF391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2" y="400110"/>
            <a:ext cx="2101332" cy="28439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95918" y="4577975"/>
            <a:ext cx="5654511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3452601" y="4741948"/>
            <a:ext cx="512214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35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 Journey</a:t>
            </a: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endParaRPr lang="en-US" sz="3500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Applying advanced AI/NLP methods to historical digital collections</a:t>
            </a:r>
          </a:p>
        </p:txBody>
      </p:sp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21F4475A-4D47-124F-89BD-3B6248E529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4" r="35530" b="-2"/>
          <a:stretch/>
        </p:blipFill>
        <p:spPr>
          <a:xfrm>
            <a:off x="3174996" y="2340202"/>
            <a:ext cx="2848177" cy="2010551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72B056D-3AF4-E04D-BB43-F56C3A2C97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8" r="37516" b="-2"/>
          <a:stretch/>
        </p:blipFill>
        <p:spPr>
          <a:xfrm>
            <a:off x="3133537" y="308409"/>
            <a:ext cx="2846070" cy="2013804"/>
          </a:xfrm>
          <a:prstGeom prst="rect">
            <a:avLst/>
          </a:prstGeom>
        </p:spPr>
      </p:pic>
      <p:pic>
        <p:nvPicPr>
          <p:cNvPr id="8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6D8D0A35-00F2-8743-9E2E-BEC9BBCEC3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r="18577"/>
          <a:stretch/>
        </p:blipFill>
        <p:spPr>
          <a:xfrm>
            <a:off x="6064632" y="321733"/>
            <a:ext cx="2848488" cy="4111321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87BC4A-4D55-2B4E-A1DD-DE7AD02BDC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59" b="-2"/>
          <a:stretch/>
        </p:blipFill>
        <p:spPr>
          <a:xfrm>
            <a:off x="221507" y="4598703"/>
            <a:ext cx="2846070" cy="20105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39950" y="5694097"/>
            <a:ext cx="41148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E99104-5AE3-CA4B-A605-01B6AE684165}"/>
              </a:ext>
            </a:extLst>
          </p:cNvPr>
          <p:cNvSpPr txBox="1"/>
          <p:nvPr/>
        </p:nvSpPr>
        <p:spPr>
          <a:xfrm>
            <a:off x="1161913" y="2620243"/>
            <a:ext cx="1019971" cy="400110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80685-BCC7-4B41-BE61-C6AE314EFAF7}"/>
              </a:ext>
            </a:extLst>
          </p:cNvPr>
          <p:cNvSpPr txBox="1"/>
          <p:nvPr/>
        </p:nvSpPr>
        <p:spPr>
          <a:xfrm>
            <a:off x="3142635" y="30525"/>
            <a:ext cx="2026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 ABACUS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332E3-AD37-3A4E-B014-9ED0EAE01B8F}"/>
              </a:ext>
            </a:extLst>
          </p:cNvPr>
          <p:cNvSpPr txBox="1"/>
          <p:nvPr/>
        </p:nvSpPr>
        <p:spPr>
          <a:xfrm>
            <a:off x="352469" y="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Edition 1, 1771</a:t>
            </a:r>
          </a:p>
        </p:txBody>
      </p:sp>
    </p:spTree>
    <p:extLst>
      <p:ext uri="{BB962C8B-B14F-4D97-AF65-F5344CB8AC3E}">
        <p14:creationId xmlns:p14="http://schemas.microsoft.com/office/powerpoint/2010/main" val="1282208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037DDDA-C2FE-5A40-989F-4753BA1CFE73}"/>
              </a:ext>
            </a:extLst>
          </p:cNvPr>
          <p:cNvGrpSpPr/>
          <p:nvPr/>
        </p:nvGrpSpPr>
        <p:grpSpPr>
          <a:xfrm>
            <a:off x="-55823" y="859024"/>
            <a:ext cx="9867772" cy="1843411"/>
            <a:chOff x="723914" y="475722"/>
            <a:chExt cx="11590870" cy="24578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3E50D6-42E3-A443-B4B6-59C495C6593F}"/>
                </a:ext>
              </a:extLst>
            </p:cNvPr>
            <p:cNvGrpSpPr/>
            <p:nvPr/>
          </p:nvGrpSpPr>
          <p:grpSpPr>
            <a:xfrm>
              <a:off x="723914" y="475722"/>
              <a:ext cx="11590870" cy="2457880"/>
              <a:chOff x="920755" y="475722"/>
              <a:chExt cx="11590870" cy="245788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66FEA7A-489E-C040-9ED6-D7498751261E}"/>
                  </a:ext>
                </a:extLst>
              </p:cNvPr>
              <p:cNvGrpSpPr/>
              <p:nvPr/>
            </p:nvGrpSpPr>
            <p:grpSpPr>
              <a:xfrm>
                <a:off x="920755" y="475722"/>
                <a:ext cx="5102082" cy="2301031"/>
                <a:chOff x="891726" y="435446"/>
                <a:chExt cx="5102082" cy="2301031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BF2DC8B-CDD1-C04C-BF35-313C7623DD4D}"/>
                    </a:ext>
                  </a:extLst>
                </p:cNvPr>
                <p:cNvSpPr/>
                <p:nvPr/>
              </p:nvSpPr>
              <p:spPr>
                <a:xfrm>
                  <a:off x="1116106" y="13581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0D5AE1-483D-3B48-97A4-7B3F78797A99}"/>
                    </a:ext>
                  </a:extLst>
                </p:cNvPr>
                <p:cNvSpPr/>
                <p:nvPr/>
              </p:nvSpPr>
              <p:spPr>
                <a:xfrm>
                  <a:off x="1268506" y="15105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3893AE5-7610-324E-AD63-B3EF31ACFEE2}"/>
                    </a:ext>
                  </a:extLst>
                </p:cNvPr>
                <p:cNvSpPr/>
                <p:nvPr/>
              </p:nvSpPr>
              <p:spPr>
                <a:xfrm>
                  <a:off x="1420906" y="1662953"/>
                  <a:ext cx="1089212" cy="9278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2264059-47F3-9C4A-9F16-89DC801096D3}"/>
                    </a:ext>
                  </a:extLst>
                </p:cNvPr>
                <p:cNvSpPr/>
                <p:nvPr/>
              </p:nvSpPr>
              <p:spPr>
                <a:xfrm>
                  <a:off x="1573306" y="1815354"/>
                  <a:ext cx="1261592" cy="9211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bg1"/>
                      </a:solidFill>
                    </a:rPr>
                    <a:t>EB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5879BB-F76C-E34B-8313-EFF92BDC6337}"/>
                    </a:ext>
                  </a:extLst>
                </p:cNvPr>
                <p:cNvSpPr txBox="1"/>
                <p:nvPr/>
              </p:nvSpPr>
              <p:spPr>
                <a:xfrm>
                  <a:off x="3310387" y="1066796"/>
                  <a:ext cx="2683421" cy="1395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i="1" dirty="0">
                      <a:solidFill>
                        <a:schemeClr val="tx1"/>
                      </a:solidFill>
                    </a:rPr>
                    <a:t>defoe</a:t>
                  </a:r>
                  <a:endParaRPr lang="en-US" sz="1200" dirty="0">
                    <a:solidFill>
                      <a:schemeClr val="tx1"/>
                    </a:solidFill>
                    <a:sym typeface="Wingdings" pitchFamily="2" charset="2"/>
                  </a:endParaRP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- Parallel XML ingestion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- NLP preprocessing pipeline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- Preliminary terms extraction</a:t>
                  </a:r>
                </a:p>
                <a:p>
                  <a:r>
                    <a:rPr lang="en-US" sz="1200" dirty="0">
                      <a:solidFill>
                        <a:schemeClr val="tx1"/>
                      </a:solidFill>
                      <a:sym typeface="Wingdings" pitchFamily="2" charset="2"/>
                    </a:rPr>
                    <a:t>- Metadata extraction   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3A8C8-8D09-9643-BE15-F9E0096D8484}"/>
                    </a:ext>
                  </a:extLst>
                </p:cNvPr>
                <p:cNvSpPr txBox="1"/>
                <p:nvPr/>
              </p:nvSpPr>
              <p:spPr>
                <a:xfrm>
                  <a:off x="891726" y="435446"/>
                  <a:ext cx="39991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>
                      <a:solidFill>
                        <a:schemeClr val="tx1"/>
                      </a:solidFill>
                    </a:rPr>
                    <a:t>NSL Data Foundry Collections </a:t>
                  </a: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29923-BA29-F045-AD53-2C9853EC4298}"/>
                  </a:ext>
                </a:extLst>
              </p:cNvPr>
              <p:cNvSpPr txBox="1"/>
              <p:nvPr/>
            </p:nvSpPr>
            <p:spPr>
              <a:xfrm>
                <a:off x="8771874" y="2502716"/>
                <a:ext cx="3739751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i="1" dirty="0">
                    <a:solidFill>
                      <a:schemeClr val="tx1"/>
                    </a:solidFill>
                  </a:rPr>
                  <a:t>frances – Web-Application</a:t>
                </a: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B88A76C6-70CA-7B4B-AA63-118758F618AD}"/>
                </a:ext>
              </a:extLst>
            </p:cNvPr>
            <p:cNvSpPr/>
            <p:nvPr/>
          </p:nvSpPr>
          <p:spPr>
            <a:xfrm>
              <a:off x="2731872" y="1569779"/>
              <a:ext cx="373882" cy="225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3B85C8-EB4C-804F-A36B-08BCA9A14FB8}"/>
              </a:ext>
            </a:extLst>
          </p:cNvPr>
          <p:cNvSpPr txBox="1"/>
          <p:nvPr/>
        </p:nvSpPr>
        <p:spPr>
          <a:xfrm>
            <a:off x="6769542" y="2775179"/>
            <a:ext cx="2067727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Text-mining queries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ML/NLP Analyses: Term Search, Term Similarity, Topic Modelling, Spelling Checker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Information: EB Details </a:t>
            </a:r>
          </a:p>
          <a:p>
            <a:pPr marL="171450" indent="-171450">
              <a:buFontTx/>
              <a:buChar char="-"/>
            </a:pPr>
            <a:endParaRPr lang="en-US" sz="12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0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endParaRPr lang="en-US" sz="1000" b="1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5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77BD3-3C37-1D43-AF1B-A15E374B41AC}"/>
              </a:ext>
            </a:extLst>
          </p:cNvPr>
          <p:cNvSpPr txBox="1"/>
          <p:nvPr/>
        </p:nvSpPr>
        <p:spPr>
          <a:xfrm>
            <a:off x="5000677" y="5720324"/>
            <a:ext cx="3416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200" b="1" dirty="0">
                <a:solidFill>
                  <a:schemeClr val="tx1"/>
                </a:solidFill>
                <a:sym typeface="Wingdings" pitchFamily="2" charset="2"/>
              </a:rPr>
              <a:t>Visualizations </a:t>
            </a:r>
            <a:endParaRPr lang="en-US" sz="12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28C9A3-F320-2947-BB68-C82EF5C802B1}"/>
              </a:ext>
            </a:extLst>
          </p:cNvPr>
          <p:cNvSpPr txBox="1"/>
          <p:nvPr/>
        </p:nvSpPr>
        <p:spPr>
          <a:xfrm>
            <a:off x="8103744" y="5892832"/>
            <a:ext cx="285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sym typeface="Wingdings" pitchFamily="2" charset="2"/>
              </a:rPr>
              <a:t>Download</a:t>
            </a:r>
          </a:p>
          <a:p>
            <a:r>
              <a:rPr lang="en-US" sz="1200" b="1" dirty="0">
                <a:solidFill>
                  <a:schemeClr val="tx1"/>
                </a:solidFill>
                <a:sym typeface="Wingdings" pitchFamily="2" charset="2"/>
              </a:rPr>
              <a:t> Results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E4BD540C-CD20-A54E-B83A-22301C0DD8C8}"/>
              </a:ext>
            </a:extLst>
          </p:cNvPr>
          <p:cNvSpPr txBox="1">
            <a:spLocks/>
          </p:cNvSpPr>
          <p:nvPr/>
        </p:nvSpPr>
        <p:spPr>
          <a:xfrm>
            <a:off x="150138" y="289160"/>
            <a:ext cx="8517524" cy="816740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rmAutofit fontScale="6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b="1" dirty="0">
                <a:solidFill>
                  <a:srgbClr val="7030A0"/>
                </a:solidFill>
              </a:rPr>
              <a:t>Architecture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1991B3-4C51-E148-9726-8EEC30C563FB}"/>
              </a:ext>
            </a:extLst>
          </p:cNvPr>
          <p:cNvSpPr txBox="1"/>
          <p:nvPr/>
        </p:nvSpPr>
        <p:spPr>
          <a:xfrm>
            <a:off x="6395540" y="6386754"/>
            <a:ext cx="3416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sym typeface="Wingdings" pitchFamily="2" charset="2"/>
              </a:rPr>
              <a:t>Exploring further results</a:t>
            </a:r>
          </a:p>
          <a:p>
            <a:r>
              <a:rPr lang="en-US" sz="15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2AD47549-7935-9A4B-939F-2554AB552671}"/>
              </a:ext>
            </a:extLst>
          </p:cNvPr>
          <p:cNvSpPr/>
          <p:nvPr/>
        </p:nvSpPr>
        <p:spPr>
          <a:xfrm>
            <a:off x="4585064" y="2634834"/>
            <a:ext cx="1150317" cy="954702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Knowledge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24D1129-EB90-FB49-8F87-2689C32E7932}"/>
              </a:ext>
            </a:extLst>
          </p:cNvPr>
          <p:cNvSpPr/>
          <p:nvPr/>
        </p:nvSpPr>
        <p:spPr>
          <a:xfrm>
            <a:off x="5898185" y="3061032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60AD60F7-46B2-8D4D-80AF-D41555D1D3A4}"/>
              </a:ext>
            </a:extLst>
          </p:cNvPr>
          <p:cNvSpPr/>
          <p:nvPr/>
        </p:nvSpPr>
        <p:spPr>
          <a:xfrm>
            <a:off x="7053494" y="4591212"/>
            <a:ext cx="1150317" cy="954702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F623E29-A5B4-DA46-BFD1-7C7714375F18}"/>
              </a:ext>
            </a:extLst>
          </p:cNvPr>
          <p:cNvSpPr/>
          <p:nvPr/>
        </p:nvSpPr>
        <p:spPr>
          <a:xfrm rot="5400000" flipV="1">
            <a:off x="7364859" y="4178386"/>
            <a:ext cx="465133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CE2E37CC-818E-B14D-85AF-9769DE33D101}"/>
              </a:ext>
            </a:extLst>
          </p:cNvPr>
          <p:cNvSpPr/>
          <p:nvPr/>
        </p:nvSpPr>
        <p:spPr>
          <a:xfrm rot="8976897" flipV="1">
            <a:off x="6325433" y="5410475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13E9FDEB-85D1-8849-B29F-15ADCC396E7C}"/>
              </a:ext>
            </a:extLst>
          </p:cNvPr>
          <p:cNvSpPr/>
          <p:nvPr/>
        </p:nvSpPr>
        <p:spPr>
          <a:xfrm rot="5400000" flipV="1">
            <a:off x="7387000" y="5825246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958089B-C0CC-ED43-8DF1-86C6163F9F5A}"/>
              </a:ext>
            </a:extLst>
          </p:cNvPr>
          <p:cNvSpPr/>
          <p:nvPr/>
        </p:nvSpPr>
        <p:spPr>
          <a:xfrm rot="2809743" flipV="1">
            <a:off x="8336769" y="5439615"/>
            <a:ext cx="477054" cy="27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1407BDF-E159-2849-BC83-4AF27FF1DEA3}"/>
              </a:ext>
            </a:extLst>
          </p:cNvPr>
          <p:cNvSpPr/>
          <p:nvPr/>
        </p:nvSpPr>
        <p:spPr>
          <a:xfrm rot="10800000">
            <a:off x="5866447" y="3328992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047DDE-260F-3E43-B7D0-EA0E503323AD}"/>
              </a:ext>
            </a:extLst>
          </p:cNvPr>
          <p:cNvSpPr txBox="1"/>
          <p:nvPr/>
        </p:nvSpPr>
        <p:spPr>
          <a:xfrm>
            <a:off x="5815350" y="2550127"/>
            <a:ext cx="153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</a:rPr>
              <a:t>defoe</a:t>
            </a:r>
          </a:p>
          <a:p>
            <a:r>
              <a:rPr lang="en-US" sz="1200" b="1" i="1" dirty="0">
                <a:solidFill>
                  <a:schemeClr val="tx1"/>
                </a:solidFill>
              </a:rPr>
              <a:t>+ </a:t>
            </a:r>
            <a:r>
              <a:rPr lang="en-US" sz="1200" b="1" i="1" dirty="0" err="1">
                <a:solidFill>
                  <a:schemeClr val="tx1"/>
                </a:solidFill>
              </a:rPr>
              <a:t>sparql</a:t>
            </a:r>
            <a:endParaRPr lang="en-US" sz="1200" b="1" i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ugging Face Implements SOTA Transformer Architectures for PyTorch and  TensorFlow 2.0 | by Synced | SyncedReview | Medium">
            <a:extLst>
              <a:ext uri="{FF2B5EF4-FFF2-40B4-BE49-F238E27FC236}">
                <a16:creationId xmlns:a16="http://schemas.microsoft.com/office/drawing/2014/main" id="{3F2E58DB-38A7-B541-ACF2-E1C5BC85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82" y="3812301"/>
            <a:ext cx="1980805" cy="6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ight Arrow 48">
            <a:extLst>
              <a:ext uri="{FF2B5EF4-FFF2-40B4-BE49-F238E27FC236}">
                <a16:creationId xmlns:a16="http://schemas.microsoft.com/office/drawing/2014/main" id="{FF73A6EF-B942-544A-BCEC-5A2A729296CE}"/>
              </a:ext>
            </a:extLst>
          </p:cNvPr>
          <p:cNvSpPr/>
          <p:nvPr/>
        </p:nvSpPr>
        <p:spPr>
          <a:xfrm rot="18812380" flipV="1">
            <a:off x="4218764" y="3768521"/>
            <a:ext cx="380271" cy="225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E9844826-C2C5-414C-90EA-FE7D000613EA}"/>
              </a:ext>
            </a:extLst>
          </p:cNvPr>
          <p:cNvSpPr/>
          <p:nvPr/>
        </p:nvSpPr>
        <p:spPr>
          <a:xfrm rot="8265074" flipV="1">
            <a:off x="4371164" y="3920921"/>
            <a:ext cx="380271" cy="225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77DBA-51B9-5141-8B6A-65D9605522B6}"/>
              </a:ext>
            </a:extLst>
          </p:cNvPr>
          <p:cNvSpPr txBox="1"/>
          <p:nvPr/>
        </p:nvSpPr>
        <p:spPr>
          <a:xfrm>
            <a:off x="204271" y="2882538"/>
            <a:ext cx="21789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Postprocessing data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Better terms  extraction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Creation of EB Ontology </a:t>
            </a:r>
          </a:p>
          <a:p>
            <a:endParaRPr lang="en-US" sz="12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E080D9-325E-4646-98B6-3250FEBFB4CB}"/>
              </a:ext>
            </a:extLst>
          </p:cNvPr>
          <p:cNvSpPr txBox="1"/>
          <p:nvPr/>
        </p:nvSpPr>
        <p:spPr>
          <a:xfrm>
            <a:off x="2351756" y="2734343"/>
            <a:ext cx="18950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Knowledge Graph 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 Terms and metadata 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 to  RDF using  the </a:t>
            </a:r>
          </a:p>
          <a:p>
            <a:r>
              <a:rPr lang="en-US" sz="1200" dirty="0">
                <a:solidFill>
                  <a:schemeClr val="tx1"/>
                </a:solidFill>
                <a:sym typeface="Wingdings" pitchFamily="2" charset="2"/>
              </a:rPr>
              <a:t>    EB Ontology</a:t>
            </a:r>
          </a:p>
          <a:p>
            <a:endParaRPr lang="en-US" dirty="0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A347417-1F37-5841-B40D-19B6179AFA92}"/>
              </a:ext>
            </a:extLst>
          </p:cNvPr>
          <p:cNvSpPr/>
          <p:nvPr/>
        </p:nvSpPr>
        <p:spPr>
          <a:xfrm rot="7758511" flipV="1">
            <a:off x="1973599" y="2568262"/>
            <a:ext cx="349462" cy="159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F02050B9-F2B4-A842-8F72-0A50A0A2C828}"/>
              </a:ext>
            </a:extLst>
          </p:cNvPr>
          <p:cNvSpPr/>
          <p:nvPr/>
        </p:nvSpPr>
        <p:spPr>
          <a:xfrm>
            <a:off x="2130481" y="3076477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D7EFB035-9343-0348-B4D1-D0F894105BF5}"/>
              </a:ext>
            </a:extLst>
          </p:cNvPr>
          <p:cNvSpPr/>
          <p:nvPr/>
        </p:nvSpPr>
        <p:spPr>
          <a:xfrm>
            <a:off x="4124824" y="3259377"/>
            <a:ext cx="380271" cy="18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EEE4F6-8ABB-3746-B873-8C17AA33416E}"/>
              </a:ext>
            </a:extLst>
          </p:cNvPr>
          <p:cNvSpPr txBox="1"/>
          <p:nvPr/>
        </p:nvSpPr>
        <p:spPr>
          <a:xfrm>
            <a:off x="2667318" y="4418152"/>
            <a:ext cx="1706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- Sentiment analyses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Topic modelling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Similarity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Summarization</a:t>
            </a:r>
          </a:p>
          <a:p>
            <a:r>
              <a:rPr lang="en-US" sz="1200" dirty="0">
                <a:solidFill>
                  <a:schemeClr val="tx1"/>
                </a:solidFill>
              </a:rPr>
              <a:t>- Spelling Checking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5D50B1-9B0D-A54F-BF82-57765E865157}"/>
              </a:ext>
            </a:extLst>
          </p:cNvPr>
          <p:cNvSpPr txBox="1"/>
          <p:nvPr/>
        </p:nvSpPr>
        <p:spPr>
          <a:xfrm>
            <a:off x="1641835" y="137954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B9E47-24B9-E34A-B011-C2D5921BA495}"/>
              </a:ext>
            </a:extLst>
          </p:cNvPr>
          <p:cNvSpPr txBox="1"/>
          <p:nvPr/>
        </p:nvSpPr>
        <p:spPr>
          <a:xfrm>
            <a:off x="1828181" y="22956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E18027-3C35-5249-93ED-BB91C6EB1DE5}"/>
              </a:ext>
            </a:extLst>
          </p:cNvPr>
          <p:cNvSpPr txBox="1"/>
          <p:nvPr/>
        </p:nvSpPr>
        <p:spPr>
          <a:xfrm>
            <a:off x="2203729" y="277517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16D6FD-8FF9-E344-8056-B9D910E895C0}"/>
              </a:ext>
            </a:extLst>
          </p:cNvPr>
          <p:cNvSpPr txBox="1"/>
          <p:nvPr/>
        </p:nvSpPr>
        <p:spPr>
          <a:xfrm>
            <a:off x="4158123" y="28669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DDB53C-CF84-EB4E-9690-396BBF16CC07}"/>
              </a:ext>
            </a:extLst>
          </p:cNvPr>
          <p:cNvSpPr txBox="1"/>
          <p:nvPr/>
        </p:nvSpPr>
        <p:spPr>
          <a:xfrm>
            <a:off x="4025519" y="354621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83B001-911D-2A46-94F1-CAFB65D9A4DF}"/>
              </a:ext>
            </a:extLst>
          </p:cNvPr>
          <p:cNvSpPr txBox="1"/>
          <p:nvPr/>
        </p:nvSpPr>
        <p:spPr>
          <a:xfrm>
            <a:off x="6236626" y="308262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2825A1-6CAE-1A49-858F-C086AE0CD016}"/>
              </a:ext>
            </a:extLst>
          </p:cNvPr>
          <p:cNvSpPr txBox="1"/>
          <p:nvPr/>
        </p:nvSpPr>
        <p:spPr>
          <a:xfrm>
            <a:off x="7733153" y="4081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4800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B490-D10C-1540-AD9A-875E4B7650BF}"/>
              </a:ext>
            </a:extLst>
          </p:cNvPr>
          <p:cNvSpPr txBox="1"/>
          <p:nvPr/>
        </p:nvSpPr>
        <p:spPr>
          <a:xfrm>
            <a:off x="364887" y="650115"/>
            <a:ext cx="84142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Detect, Classify and Extract all the terms of the EB – different Editions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types of Terms: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Articles: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or 2 paragraphs describing a term ~ entry in a dictionary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Several pages describing a term</a:t>
            </a:r>
          </a:p>
          <a:p>
            <a:pPr lvl="1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Metadata from all EB editions and volumes.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have we done it ? By using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defoe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analyze METS and ALTO XML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9CB15-7FC5-E04A-AAA3-EC9939CB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98" y="3523303"/>
            <a:ext cx="2038773" cy="274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2327B-D78B-AD42-B88F-17BC02CB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7" y="3523303"/>
            <a:ext cx="3807911" cy="2745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6EC75-A680-F040-863D-7EA65F27FC67}"/>
              </a:ext>
            </a:extLst>
          </p:cNvPr>
          <p:cNvSpPr txBox="1"/>
          <p:nvPr/>
        </p:nvSpPr>
        <p:spPr>
          <a:xfrm>
            <a:off x="822701" y="6236346"/>
            <a:ext cx="319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Page 36 of the First Edition </a:t>
            </a:r>
          </a:p>
          <a:p>
            <a:r>
              <a:rPr lang="en-GB" sz="1600" dirty="0">
                <a:solidFill>
                  <a:schemeClr val="tx1"/>
                </a:solidFill>
              </a:rPr>
              <a:t>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C0BCC-912E-E546-9D15-EA9C4C77C3AB}"/>
              </a:ext>
            </a:extLst>
          </p:cNvPr>
          <p:cNvSpPr txBox="1"/>
          <p:nvPr/>
        </p:nvSpPr>
        <p:spPr>
          <a:xfrm>
            <a:off x="4307237" y="6283161"/>
            <a:ext cx="380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ALTO-XML of the Page 36 of the First Edition  of the Encyclopaedia Britannica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6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DC64D-B408-C246-B091-44355D37A632}"/>
              </a:ext>
            </a:extLst>
          </p:cNvPr>
          <p:cNvSpPr txBox="1">
            <a:spLocks/>
          </p:cNvSpPr>
          <p:nvPr/>
        </p:nvSpPr>
        <p:spPr>
          <a:xfrm>
            <a:off x="1423881" y="650115"/>
            <a:ext cx="8513128" cy="816740"/>
          </a:xfr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err="1">
                <a:solidFill>
                  <a:srgbClr val="7030A0"/>
                </a:solidFill>
              </a:rPr>
              <a:t>defoe</a:t>
            </a:r>
            <a:r>
              <a:rPr lang="en-US" sz="2800" b="1" dirty="0">
                <a:solidFill>
                  <a:srgbClr val="7030A0"/>
                </a:solidFill>
              </a:rPr>
              <a:t>: scalable toolbox for historical research</a:t>
            </a:r>
          </a:p>
          <a:p>
            <a:endParaRPr lang="en-US" sz="2800" dirty="0">
              <a:solidFill>
                <a:srgbClr val="CC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82358-34F9-3E4C-B17F-D26C0114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 b="20069"/>
          <a:stretch/>
        </p:blipFill>
        <p:spPr>
          <a:xfrm>
            <a:off x="257756" y="1057353"/>
            <a:ext cx="8702228" cy="459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6B736-A8DB-7F41-8CD6-CEFD95277451}"/>
              </a:ext>
            </a:extLst>
          </p:cNvPr>
          <p:cNvSpPr txBox="1"/>
          <p:nvPr/>
        </p:nvSpPr>
        <p:spPr>
          <a:xfrm>
            <a:off x="2667000" y="6084664"/>
            <a:ext cx="426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GB" u="sng" dirty="0" err="1">
                <a:solidFill>
                  <a:schemeClr val="tx1"/>
                </a:solidFill>
                <a:hlinkClick r:id="rId4"/>
              </a:rPr>
              <a:t>github.com</a:t>
            </a:r>
            <a:r>
              <a:rPr lang="en-GB" u="sng" dirty="0">
                <a:solidFill>
                  <a:schemeClr val="tx1"/>
                </a:solidFill>
                <a:hlinkClick r:id="rId4"/>
              </a:rPr>
              <a:t>/defoe-code/defoe</a:t>
            </a:r>
            <a:endParaRPr lang="en-GB" u="sng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88197-0C69-734F-B3C7-6424CD666B5F}"/>
              </a:ext>
            </a:extLst>
          </p:cNvPr>
          <p:cNvSpPr txBox="1"/>
          <p:nvPr/>
        </p:nvSpPr>
        <p:spPr>
          <a:xfrm>
            <a:off x="133591" y="142284"/>
            <a:ext cx="400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Information Extraction</a:t>
            </a: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007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6066-2A32-8549-98AD-3B3720ECAC9A}"/>
              </a:ext>
            </a:extLst>
          </p:cNvPr>
          <p:cNvSpPr txBox="1"/>
          <p:nvPr/>
        </p:nvSpPr>
        <p:spPr>
          <a:xfrm>
            <a:off x="476337" y="594910"/>
            <a:ext cx="8191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Phase 1: Information Extraction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u="sng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1.1. Improved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defoe Extract  Terms query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It extracts the Eb Terms by page and classify them between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articles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topics (Terms v.1)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Using ALTO XML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Extracted Terms Based on Heuristics 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Pages Layout &amp; Text &amp; Headers  </a:t>
            </a:r>
            <a:r>
              <a:rPr lang="en-US" u="sng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itchFamily="2" charset="2"/>
              </a:rPr>
              <a:t>Different heuristics for different EB editions.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465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A66A46-B7F7-2046-9864-B590D94F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" y="1177867"/>
            <a:ext cx="3635859" cy="4923150"/>
          </a:xfrm>
          <a:prstGeom prst="rect">
            <a:avLst/>
          </a:prstGeom>
        </p:spPr>
      </p:pic>
      <p:pic>
        <p:nvPicPr>
          <p:cNvPr id="7" name="Picture 6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CDC3469A-B59F-F348-B8FE-2DBEC28E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94" y="1177867"/>
            <a:ext cx="3906119" cy="492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AA70E-4707-A641-87DA-C5F3D0C35B23}"/>
              </a:ext>
            </a:extLst>
          </p:cNvPr>
          <p:cNvSpPr txBox="1"/>
          <p:nvPr/>
        </p:nvSpPr>
        <p:spPr>
          <a:xfrm>
            <a:off x="681926" y="61010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3A12F-4FAB-CD46-A900-1A82F9438092}"/>
              </a:ext>
            </a:extLst>
          </p:cNvPr>
          <p:cNvSpPr txBox="1"/>
          <p:nvPr/>
        </p:nvSpPr>
        <p:spPr>
          <a:xfrm>
            <a:off x="4835472" y="6101017"/>
            <a:ext cx="784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A2C4B-72A5-B043-8312-B8C1827E5CAC}"/>
              </a:ext>
            </a:extLst>
          </p:cNvPr>
          <p:cNvSpPr txBox="1"/>
          <p:nvPr/>
        </p:nvSpPr>
        <p:spPr>
          <a:xfrm>
            <a:off x="3549112" y="643179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Edition 1 - 1771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6A379-0BA7-3446-96D1-7D6FD9D646EA}"/>
              </a:ext>
            </a:extLst>
          </p:cNvPr>
          <p:cNvSpPr txBox="1"/>
          <p:nvPr/>
        </p:nvSpPr>
        <p:spPr>
          <a:xfrm>
            <a:off x="517687" y="356873"/>
            <a:ext cx="346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Calibri" panose="020F0502020204030204"/>
              </a:rPr>
              <a:t>Phase 1: Information Extraction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02108-973C-4349-A611-DC9167062B87}"/>
              </a:ext>
            </a:extLst>
          </p:cNvPr>
          <p:cNvSpPr txBox="1"/>
          <p:nvPr/>
        </p:nvSpPr>
        <p:spPr>
          <a:xfrm>
            <a:off x="681926" y="1177867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CE331-8505-B54B-9524-4B73D87595F4}"/>
              </a:ext>
            </a:extLst>
          </p:cNvPr>
          <p:cNvSpPr txBox="1"/>
          <p:nvPr/>
        </p:nvSpPr>
        <p:spPr>
          <a:xfrm>
            <a:off x="517687" y="1875295"/>
            <a:ext cx="1791559" cy="945397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0F809-72FA-BD46-AB42-A45EB0458EE0}"/>
              </a:ext>
            </a:extLst>
          </p:cNvPr>
          <p:cNvSpPr txBox="1"/>
          <p:nvPr/>
        </p:nvSpPr>
        <p:spPr>
          <a:xfrm>
            <a:off x="5123423" y="1190778"/>
            <a:ext cx="3099660" cy="32546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0EDD4-E67F-CD42-BCA8-308E70408900}"/>
              </a:ext>
            </a:extLst>
          </p:cNvPr>
          <p:cNvSpPr txBox="1"/>
          <p:nvPr/>
        </p:nvSpPr>
        <p:spPr>
          <a:xfrm>
            <a:off x="544057" y="2820693"/>
            <a:ext cx="1765189" cy="113108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8C42-D651-0448-926E-CCCA2CEBA148}"/>
              </a:ext>
            </a:extLst>
          </p:cNvPr>
          <p:cNvSpPr txBox="1"/>
          <p:nvPr/>
        </p:nvSpPr>
        <p:spPr>
          <a:xfrm>
            <a:off x="544057" y="2956303"/>
            <a:ext cx="1765188" cy="360333"/>
          </a:xfrm>
          <a:prstGeom prst="rect">
            <a:avLst/>
          </a:prstGeom>
          <a:solidFill>
            <a:srgbClr val="7030A0">
              <a:alpha val="9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B9939-476C-3746-80BA-162890A08C83}"/>
              </a:ext>
            </a:extLst>
          </p:cNvPr>
          <p:cNvSpPr txBox="1"/>
          <p:nvPr/>
        </p:nvSpPr>
        <p:spPr>
          <a:xfrm>
            <a:off x="3945825" y="128948"/>
            <a:ext cx="53685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</a:rPr>
              <a:t>1. Detecting pages headers from ALTO XML</a:t>
            </a:r>
          </a:p>
          <a:p>
            <a:r>
              <a:rPr lang="en-US" sz="1500" dirty="0">
                <a:solidFill>
                  <a:schemeClr val="tx1"/>
                </a:solidFill>
              </a:rPr>
              <a:t>2. Using headers to classify terms into:  Articles  &amp; Topics</a:t>
            </a:r>
          </a:p>
          <a:p>
            <a:r>
              <a:rPr lang="en-US" sz="1500" dirty="0">
                <a:solidFill>
                  <a:schemeClr val="tx1"/>
                </a:solidFill>
              </a:rPr>
              <a:t>3. Using ALTO Text for detecting the start of each article:</a:t>
            </a:r>
          </a:p>
          <a:p>
            <a:r>
              <a:rPr lang="en-US" sz="1500" dirty="0">
                <a:solidFill>
                  <a:schemeClr val="tx1"/>
                </a:solidFill>
              </a:rPr>
              <a:t>	 --&gt; Starting a line with TERM UPPERCASE + “,”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7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cpp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larity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2497</Words>
  <Application>Microsoft Macintosh PowerPoint</Application>
  <PresentationFormat>On-screen Show (4:3)</PresentationFormat>
  <Paragraphs>378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Helvetica</vt:lpstr>
      <vt:lpstr>Lucida Grande</vt:lpstr>
      <vt:lpstr>ecpp_clarity</vt:lpstr>
      <vt:lpstr>Office Theme</vt:lpstr>
      <vt:lpstr>PowerPoint Presentation</vt:lpstr>
      <vt:lpstr>frances*: New AI-toolbox to discover automatically insights    </vt:lpstr>
      <vt:lpstr>frances: Providing Automatic ML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EB Terms</vt:lpstr>
      <vt:lpstr>PowerPoint Presentation</vt:lpstr>
      <vt:lpstr>Extract collection Metadata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Filgueira, Rosa</dc:creator>
  <cp:lastModifiedBy>Filgueira, Rosa</cp:lastModifiedBy>
  <cp:revision>6</cp:revision>
  <dcterms:created xsi:type="dcterms:W3CDTF">2021-12-07T11:36:26Z</dcterms:created>
  <dcterms:modified xsi:type="dcterms:W3CDTF">2021-12-14T11:18:44Z</dcterms:modified>
</cp:coreProperties>
</file>